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0" r:id="rId4"/>
    <p:sldId id="279" r:id="rId5"/>
    <p:sldId id="262" r:id="rId6"/>
    <p:sldId id="261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2" r:id="rId18"/>
    <p:sldId id="283" r:id="rId19"/>
    <p:sldId id="284" r:id="rId20"/>
    <p:sldId id="285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006600"/>
    <a:srgbClr val="6600CC"/>
    <a:srgbClr val="9900FF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118E-83FB-4F31-94EA-B7CCC90D8D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0AA7-CDB7-4B8A-BF10-C22BC7F7E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Ястребова Елена Васильевна- учитель физики МБОУ «Сутчевская СОШ»,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образование высшее, педагогический стаж 27 лет 5 месяцев.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Моя школа расположена  в д. </a:t>
            </a:r>
            <a:r>
              <a:rPr lang="ru-RU" sz="1600" b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Сутчево</a:t>
            </a:r>
            <a:r>
              <a:rPr lang="ru-RU" sz="16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Мариинско – Посадского района Чувашской Республики, основными достопримечательностями  которой являются хорошие люди, их дети, которых мы обучаем  для дальнейшей их самореализации. Деревня прекрасна своим оригинальным расположением вдоль оврагов, ручьёв, плотины  и лесными массивами.</a:t>
            </a:r>
            <a:endParaRPr lang="ru-RU" sz="16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cuments\КОНКУРС УЧИТЕЛЬ ГОДА ЧУВАШИИ 2015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024336" cy="1464835"/>
          </a:xfrm>
          <a:prstGeom prst="rect">
            <a:avLst/>
          </a:prstGeom>
          <a:noFill/>
        </p:spPr>
      </p:pic>
      <p:pic>
        <p:nvPicPr>
          <p:cNvPr id="1028" name="Picture 4" descr="F:\ФОТО К МОЕМУ ЮБИЛЕЮ\x_31d2b1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00808"/>
            <a:ext cx="2328259" cy="1746194"/>
          </a:xfrm>
          <a:prstGeom prst="rect">
            <a:avLst/>
          </a:prstGeom>
          <a:noFill/>
        </p:spPr>
      </p:pic>
      <p:pic>
        <p:nvPicPr>
          <p:cNvPr id="1030" name="Picture 6" descr="F:\ФОТО К МОЕМУ ЮБИЛЕЮ\LISZxhvXt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784309" cy="2232248"/>
          </a:xfrm>
          <a:prstGeom prst="rect">
            <a:avLst/>
          </a:prstGeom>
          <a:noFill/>
        </p:spPr>
      </p:pic>
      <p:pic>
        <p:nvPicPr>
          <p:cNvPr id="1033" name="Picture 9" descr="http://nachmirfiziki.narod.ru/olderfiles/5/IMG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2376264" cy="1782198"/>
          </a:xfrm>
          <a:prstGeom prst="rect">
            <a:avLst/>
          </a:prstGeom>
          <a:noFill/>
        </p:spPr>
      </p:pic>
      <p:pic>
        <p:nvPicPr>
          <p:cNvPr id="1035" name="Picture 11" descr="http://nachmirfiziki.narod.ru/olderfiles/5/IMG_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356992"/>
            <a:ext cx="2904323" cy="2178243"/>
          </a:xfrm>
          <a:prstGeom prst="rect">
            <a:avLst/>
          </a:prstGeom>
          <a:noFill/>
        </p:spPr>
      </p:pic>
      <p:pic>
        <p:nvPicPr>
          <p:cNvPr id="1037" name="Picture 13" descr="http://nachmirfiziki.narod.ru/olderfiles/5/IMG_01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356992"/>
            <a:ext cx="3048338" cy="22862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504" y="5733256"/>
            <a:ext cx="9036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Моё кредо: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никогда не унывать в жизни: жить достойно, красиво, порядочно и с любовью к себе и к людям.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жить, творить, дерзать всегда , не унывая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никогда!!!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722313" y="357188"/>
            <a:ext cx="7772400" cy="6072187"/>
          </a:xfrm>
        </p:spPr>
        <p:txBody>
          <a:bodyPr>
            <a:normAutofit fontScale="77500" lnSpcReduction="20000"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ТЕХНОЛОГИИ НАКОПЛЕНИЯ БАЛЛОВ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Такую технологию желательно использовать сразу с начала изучения курса физики.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проверке изученного материала по вопросам после параграфа изученной  темы один ученик вызывается к доске, который  в этот день  на вопросы не отвечает, т.е. он является помощником учителя, производит записи на доске,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т.е записывает фамилии учащихся и оцениваемые мною  ответы учащихся на вопросы – это  оценки и баллы. У каждого учащегося на уроке есть возможность реабилитироваться. Ученик на вопросы должен дать полное повествование.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2428875" y="500063"/>
            <a:ext cx="4211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0" y="188913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ТЕХНОЛОГИИ НАКОПЛЕНИЯ БАЛЛОВ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Ответы, предложения которых начинаются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не допускаются.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ученик не смог ответить на вопрос, он получает оценку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 Но он, продолжая отвечать правильно на другие вопросы после параграфа и на дополнительные вопросы учителя, получает баллы, тем самым увеличивает свою оценку. Получивший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рискует потерять свои баллы, если он на последующие ответы не сможет дать правильные ответы. Итоговая оценка выставляется в журнал. Лишний балл записывается на полях тетради за подписью учителя. Этот балл ученик может использовать при выставлении последующей оценки в журнал на другом уроке. Если его оценка была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то в журнал идёт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если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в журнал идёт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а если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то – «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 При этом балл вычёркивается, учитель обязательно ставит дату и свою подпись.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 ОЦЕНКИ БАЛЛЫ ОТРАЖАЮТСЯ НА ДОСКЕ – РАБОТАЕТ ПРИНЦИП НАГЛЯДНОСТИ</a:t>
            </a:r>
          </a:p>
          <a:p>
            <a:pPr algn="ctr">
              <a:spcBef>
                <a:spcPct val="50000"/>
              </a:spcBef>
            </a:pPr>
            <a:endParaRPr lang="ru-RU" sz="2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0" y="0"/>
            <a:ext cx="4932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916238" y="260350"/>
            <a:ext cx="3648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Примеры ответов :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8280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Вопрос 1: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Как будет двигаться тело под действием двух равных противоположно направленных сил?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Ответ 1: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не будет двигаться или двигаться равномерно и прямолинейно (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такой ответ не допускается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Ответ2: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Тело, под действием двух равных противоположно направленных сил, будет находиться в покое  или будет двигаться равномерно и  прямолинейно, потому что равнодействующая этих сил равна нулю (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такой ответ допускается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Вопрос 2: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Почему сжимается мяч под действием силы?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Ответ 1: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Потому что внутри мяча имеется воздух, у которого при действии внешней силы расстояние между частицами уменьшается  (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допускается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Ответ 2: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Мяч сжимается под действием силы, потому что внутри мяча имеется воздух, у которого при действии внешней силы расстояние между частицами уменьшается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2916238" y="260350"/>
            <a:ext cx="3648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Примеры ответов :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8785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Вопрос 3: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Может ли КПД быть больше единицы?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Ответ 1: 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Нет. (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такой ответ не допускается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Ответ 2: 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КПД не может быть больше единицы, так как часть полезной работы расходуется на преодоление трения в оси рычага и сопротивления воздуха, а также на движение рычага.(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ТАКИЕ ЖЕ ПОЛНЫЕ ОТВЕТЫ ДОЛЖНЫ БЫТЬ У УЧАЩИХСЯ ПРИ ОТВЕТЕ НА ВОРОСЫ ПИСЬМЕННО И РЕШЕНИИ КАЧЕСТВЕННЫХ ЗАДАЧ, ЧТО ПОЗВОЛЯЕТ РАЗВИВАТЬ ЛОГИЧЕСКУЮ РЕЧЬ И МЫШЛЕНИЕ РЕБЁНКА.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G_0007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43213" y="39338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5-1-1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916238" y="35734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3+1</a:t>
            </a:r>
          </a:p>
        </p:txBody>
      </p:sp>
      <p:sp>
        <p:nvSpPr>
          <p:cNvPr id="25605" name="WordArt 7"/>
          <p:cNvSpPr>
            <a:spLocks noChangeArrowheads="1" noChangeShapeType="1" noTextEdit="1"/>
          </p:cNvSpPr>
          <p:nvPr/>
        </p:nvSpPr>
        <p:spPr bwMode="auto">
          <a:xfrm>
            <a:off x="684213" y="4581525"/>
            <a:ext cx="76327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Вот так окончательно</a:t>
            </a:r>
          </a:p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выглядит ситуация оценок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7524750" y="27082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+1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84213" y="1844675"/>
            <a:ext cx="36004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КУЗНЕЦОВА А. 4+1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ЮРУСОВ В. 3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ОРЛОВ В. 4+1+1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СЕМЁНОВ А. 5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СТЕПАНОВ В.3+1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ЧЕРНОВ П.5-1-1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0" y="1989138"/>
            <a:ext cx="417671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ВАСИЛЬЕВ Ю. 2+1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ТИХОНОВ И. 3+1+1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ТЮМЕРОВА Т. 5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СЕРГЕЕВ И.2+1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СИМОНОВ Ж.5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endParaRPr lang="ru-RU" sz="24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628" name="WordArt 7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9817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СИТУАЦИЯ ОЦЕНОК </a:t>
            </a:r>
          </a:p>
          <a:p>
            <a:pPr algn="ctr"/>
            <a:r>
              <a:rPr lang="ru-RU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ДОСКЕ ПОСЛЕ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MG_0011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l="38315" t="20367" r="30434" b="17352"/>
          <a:stretch>
            <a:fillRect/>
          </a:stretch>
        </p:blipFill>
        <p:spPr bwMode="auto">
          <a:xfrm>
            <a:off x="0" y="0"/>
            <a:ext cx="5754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940425" y="1268413"/>
            <a:ext cx="2881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66"/>
                </a:solidFill>
                <a:latin typeface="Comic Sans MS" pitchFamily="66" charset="0"/>
              </a:rPr>
              <a:t>ЗАПИСЬ  НЕУЧТЁННОГО БАЛЛА НА ПОЛЯХ ТЕТРАДИ</a:t>
            </a:r>
          </a:p>
        </p:txBody>
      </p:sp>
      <p:sp>
        <p:nvSpPr>
          <p:cNvPr id="27652" name="AutoShape 7"/>
          <p:cNvSpPr>
            <a:spLocks noChangeArrowheads="1"/>
          </p:cNvSpPr>
          <p:nvPr/>
        </p:nvSpPr>
        <p:spPr bwMode="auto">
          <a:xfrm rot="10075570">
            <a:off x="5635625" y="2927350"/>
            <a:ext cx="2665413" cy="936625"/>
          </a:xfrm>
          <a:custGeom>
            <a:avLst/>
            <a:gdLst>
              <a:gd name="T0" fmla="*/ 230327324 w 21600"/>
              <a:gd name="T1" fmla="*/ 0 h 21600"/>
              <a:gd name="T2" fmla="*/ 230327324 w 21600"/>
              <a:gd name="T3" fmla="*/ 22860504 h 21600"/>
              <a:gd name="T4" fmla="*/ 49290641 w 21600"/>
              <a:gd name="T5" fmla="*/ 40614181 h 21600"/>
              <a:gd name="T6" fmla="*/ 328908513 w 21600"/>
              <a:gd name="T7" fmla="*/ 1143025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722313" y="188640"/>
            <a:ext cx="7772400" cy="640871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u="sng" dirty="0" smtClean="0">
                <a:solidFill>
                  <a:srgbClr val="0000FF"/>
                </a:solidFill>
              </a:rPr>
              <a:t>Результаты  районных олимпиад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200</a:t>
            </a:r>
            <a:r>
              <a:rPr lang="en-US" sz="1800" b="1" dirty="0" smtClean="0">
                <a:solidFill>
                  <a:srgbClr val="C00000"/>
                </a:solidFill>
              </a:rPr>
              <a:t>9</a:t>
            </a:r>
            <a:r>
              <a:rPr lang="ru-RU" sz="1800" b="1" dirty="0" smtClean="0">
                <a:solidFill>
                  <a:srgbClr val="C00000"/>
                </a:solidFill>
              </a:rPr>
              <a:t> – 2010у.г.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00FF"/>
                </a:solidFill>
              </a:rPr>
              <a:t>Физика: </a:t>
            </a:r>
            <a:r>
              <a:rPr lang="ru-RU" sz="1800" b="1" dirty="0" smtClean="0">
                <a:solidFill>
                  <a:srgbClr val="006600"/>
                </a:solidFill>
              </a:rPr>
              <a:t>Тихонова Любовь (9а </a:t>
            </a:r>
            <a:r>
              <a:rPr lang="ru-RU" sz="1800" b="1" dirty="0" err="1" smtClean="0">
                <a:solidFill>
                  <a:srgbClr val="006600"/>
                </a:solidFill>
              </a:rPr>
              <a:t>кл</a:t>
            </a:r>
            <a:r>
              <a:rPr lang="ru-RU" sz="1800" b="1" dirty="0" smtClean="0">
                <a:solidFill>
                  <a:srgbClr val="006600"/>
                </a:solidFill>
              </a:rPr>
              <a:t>) - </a:t>
            </a:r>
            <a:r>
              <a:rPr lang="ru-RU" sz="1800" b="1" dirty="0" smtClean="0">
                <a:solidFill>
                  <a:srgbClr val="C00000"/>
                </a:solidFill>
              </a:rPr>
              <a:t>3 </a:t>
            </a:r>
            <a:r>
              <a:rPr lang="ru-RU" sz="1800" b="1" dirty="0" err="1" smtClean="0">
                <a:solidFill>
                  <a:srgbClr val="C00000"/>
                </a:solidFill>
              </a:rPr>
              <a:t>местщ</a:t>
            </a:r>
            <a:r>
              <a:rPr lang="ru-RU" sz="1800" b="1" dirty="0" smtClean="0">
                <a:solidFill>
                  <a:srgbClr val="C00000"/>
                </a:solidFill>
              </a:rPr>
              <a:t>; </a:t>
            </a:r>
            <a:r>
              <a:rPr lang="ru-RU" sz="1800" b="1" dirty="0" smtClean="0">
                <a:solidFill>
                  <a:srgbClr val="006600"/>
                </a:solidFill>
              </a:rPr>
              <a:t>Аксёнов Михаил (10 </a:t>
            </a:r>
            <a:r>
              <a:rPr lang="ru-RU" sz="1800" b="1" dirty="0" err="1" smtClean="0">
                <a:solidFill>
                  <a:srgbClr val="006600"/>
                </a:solidFill>
              </a:rPr>
              <a:t>кл</a:t>
            </a:r>
            <a:r>
              <a:rPr lang="ru-RU" sz="1800" b="1" dirty="0" smtClean="0">
                <a:solidFill>
                  <a:srgbClr val="006600"/>
                </a:solidFill>
              </a:rPr>
              <a:t>) - </a:t>
            </a:r>
            <a:r>
              <a:rPr lang="ru-RU" sz="1800" b="1" dirty="0" smtClean="0">
                <a:solidFill>
                  <a:srgbClr val="C00000"/>
                </a:solidFill>
              </a:rPr>
              <a:t>1 место; </a:t>
            </a:r>
            <a:r>
              <a:rPr lang="ru-RU" sz="1800" b="1" dirty="0" err="1" smtClean="0">
                <a:solidFill>
                  <a:srgbClr val="006600"/>
                </a:solidFill>
              </a:rPr>
              <a:t>Матвеевский</a:t>
            </a:r>
            <a:r>
              <a:rPr lang="ru-RU" sz="1800" b="1" dirty="0" smtClean="0">
                <a:solidFill>
                  <a:srgbClr val="006600"/>
                </a:solidFill>
              </a:rPr>
              <a:t> Николай (11 </a:t>
            </a:r>
            <a:r>
              <a:rPr lang="ru-RU" sz="1800" b="1" dirty="0" err="1" smtClean="0">
                <a:solidFill>
                  <a:srgbClr val="006600"/>
                </a:solidFill>
              </a:rPr>
              <a:t>кл</a:t>
            </a:r>
            <a:r>
              <a:rPr lang="ru-RU" sz="1800" b="1" dirty="0" smtClean="0">
                <a:solidFill>
                  <a:srgbClr val="006600"/>
                </a:solidFill>
              </a:rPr>
              <a:t>) – </a:t>
            </a:r>
            <a:r>
              <a:rPr lang="ru-RU" sz="1800" b="1" dirty="0" smtClean="0">
                <a:solidFill>
                  <a:srgbClr val="C00000"/>
                </a:solidFill>
              </a:rPr>
              <a:t>3 место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err="1" smtClean="0">
                <a:solidFill>
                  <a:srgbClr val="0000FF"/>
                </a:solidFill>
              </a:rPr>
              <a:t>Астрономия</a:t>
            </a:r>
            <a:r>
              <a:rPr lang="ru-RU" sz="1800" dirty="0" err="1" smtClean="0">
                <a:solidFill>
                  <a:srgbClr val="C00000"/>
                </a:solidFill>
              </a:rPr>
              <a:t>:</a:t>
            </a:r>
            <a:r>
              <a:rPr lang="ru-RU" sz="1800" b="1" dirty="0" err="1" smtClean="0">
                <a:solidFill>
                  <a:srgbClr val="006600"/>
                </a:solidFill>
              </a:rPr>
              <a:t>Хрусталёва</a:t>
            </a:r>
            <a:r>
              <a:rPr lang="ru-RU" sz="1800" b="1" dirty="0" smtClean="0">
                <a:solidFill>
                  <a:srgbClr val="006600"/>
                </a:solidFill>
              </a:rPr>
              <a:t> Елена (9б </a:t>
            </a:r>
            <a:r>
              <a:rPr lang="ru-RU" sz="1800" b="1" dirty="0" err="1" smtClean="0">
                <a:solidFill>
                  <a:srgbClr val="006600"/>
                </a:solidFill>
              </a:rPr>
              <a:t>кл</a:t>
            </a:r>
            <a:r>
              <a:rPr lang="ru-RU" sz="1800" b="1" dirty="0" smtClean="0">
                <a:solidFill>
                  <a:srgbClr val="006600"/>
                </a:solidFill>
              </a:rPr>
              <a:t>) – </a:t>
            </a:r>
            <a:r>
              <a:rPr lang="ru-RU" sz="1800" b="1" dirty="0" smtClean="0">
                <a:solidFill>
                  <a:srgbClr val="C00000"/>
                </a:solidFill>
              </a:rPr>
              <a:t>1 место </a:t>
            </a:r>
            <a:r>
              <a:rPr lang="ru-RU" sz="1800" b="1" dirty="0" smtClean="0">
                <a:solidFill>
                  <a:srgbClr val="006600"/>
                </a:solidFill>
              </a:rPr>
              <a:t>, в республике </a:t>
            </a:r>
            <a:r>
              <a:rPr lang="ru-RU" sz="1800" b="1" dirty="0" smtClean="0">
                <a:solidFill>
                  <a:srgbClr val="C00000"/>
                </a:solidFill>
              </a:rPr>
              <a:t>4 место;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Аксенов Михаил (10 </a:t>
            </a:r>
            <a:r>
              <a:rPr lang="ru-RU" sz="1800" b="1" dirty="0" err="1" smtClean="0">
                <a:solidFill>
                  <a:srgbClr val="006600"/>
                </a:solidFill>
              </a:rPr>
              <a:t>кл</a:t>
            </a:r>
            <a:r>
              <a:rPr lang="ru-RU" sz="1800" b="1" dirty="0" smtClean="0">
                <a:solidFill>
                  <a:srgbClr val="006600"/>
                </a:solidFill>
              </a:rPr>
              <a:t>) – </a:t>
            </a:r>
            <a:r>
              <a:rPr lang="ru-RU" sz="1800" b="1" dirty="0" smtClean="0">
                <a:solidFill>
                  <a:srgbClr val="C00000"/>
                </a:solidFill>
              </a:rPr>
              <a:t>1место</a:t>
            </a:r>
            <a:r>
              <a:rPr lang="ru-RU" sz="1800" b="1" dirty="0" smtClean="0">
                <a:solidFill>
                  <a:srgbClr val="006600"/>
                </a:solidFill>
              </a:rPr>
              <a:t>; Демьянов Иван (10 </a:t>
            </a:r>
            <a:r>
              <a:rPr lang="ru-RU" sz="1800" b="1" dirty="0" err="1" smtClean="0">
                <a:solidFill>
                  <a:srgbClr val="006600"/>
                </a:solidFill>
              </a:rPr>
              <a:t>кл</a:t>
            </a:r>
            <a:r>
              <a:rPr lang="ru-RU" sz="1800" b="1" dirty="0" smtClean="0">
                <a:solidFill>
                  <a:srgbClr val="006600"/>
                </a:solidFill>
              </a:rPr>
              <a:t>) – </a:t>
            </a:r>
            <a:r>
              <a:rPr lang="ru-RU" sz="1800" b="1" dirty="0" smtClean="0">
                <a:solidFill>
                  <a:srgbClr val="C00000"/>
                </a:solidFill>
              </a:rPr>
              <a:t>2 место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2010-2011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у.г</a:t>
            </a:r>
            <a:r>
              <a:rPr lang="ru-RU" sz="1800" b="1" dirty="0" smtClean="0">
                <a:solidFill>
                  <a:srgbClr val="00660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00FF"/>
                </a:solidFill>
              </a:rPr>
              <a:t>Физика-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</a:rPr>
              <a:t>Аксёноа</a:t>
            </a:r>
            <a:r>
              <a:rPr lang="ru-RU" sz="1800" b="1" dirty="0" smtClean="0">
                <a:solidFill>
                  <a:srgbClr val="006600"/>
                </a:solidFill>
              </a:rPr>
              <a:t> М.(2) – </a:t>
            </a:r>
            <a:r>
              <a:rPr lang="ru-RU" sz="1800" b="1" dirty="0" smtClean="0">
                <a:solidFill>
                  <a:srgbClr val="C00000"/>
                </a:solidFill>
              </a:rPr>
              <a:t>2 место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2011- 2012 у. г.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00FF"/>
                </a:solidFill>
              </a:rPr>
              <a:t>Физика-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</a:rPr>
              <a:t>ТакмаковаТ</a:t>
            </a:r>
            <a:r>
              <a:rPr lang="ru-RU" sz="1800" b="1" dirty="0" smtClean="0">
                <a:solidFill>
                  <a:srgbClr val="006600"/>
                </a:solidFill>
              </a:rPr>
              <a:t>. (7кл) </a:t>
            </a:r>
            <a:r>
              <a:rPr lang="ru-RU" sz="1800" b="1" dirty="0" smtClean="0">
                <a:solidFill>
                  <a:srgbClr val="C00000"/>
                </a:solidFill>
              </a:rPr>
              <a:t>– 3 место</a:t>
            </a:r>
            <a:r>
              <a:rPr lang="ru-RU" sz="1800" b="1" dirty="0" smtClean="0">
                <a:solidFill>
                  <a:srgbClr val="006600"/>
                </a:solidFill>
              </a:rPr>
              <a:t>; Лазарева Т. (9кл)- </a:t>
            </a:r>
            <a:r>
              <a:rPr lang="ru-RU" sz="1800" b="1" dirty="0" smtClean="0">
                <a:solidFill>
                  <a:srgbClr val="C00000"/>
                </a:solidFill>
              </a:rPr>
              <a:t>3 место; </a:t>
            </a:r>
            <a:r>
              <a:rPr lang="ru-RU" sz="1800" b="1" dirty="0" err="1" smtClean="0">
                <a:solidFill>
                  <a:srgbClr val="006600"/>
                </a:solidFill>
              </a:rPr>
              <a:t>Астраномия</a:t>
            </a:r>
            <a:r>
              <a:rPr lang="ru-RU" sz="1800" b="1" dirty="0" smtClean="0">
                <a:solidFill>
                  <a:srgbClr val="006600"/>
                </a:solidFill>
              </a:rPr>
              <a:t>: Тихонов И. (10 </a:t>
            </a:r>
            <a:r>
              <a:rPr lang="ru-RU" sz="1800" b="1" dirty="0" err="1" smtClean="0">
                <a:solidFill>
                  <a:srgbClr val="006600"/>
                </a:solidFill>
              </a:rPr>
              <a:t>кл</a:t>
            </a:r>
            <a:r>
              <a:rPr lang="ru-RU" sz="1800" b="1" dirty="0" smtClean="0">
                <a:solidFill>
                  <a:srgbClr val="006600"/>
                </a:solidFill>
              </a:rPr>
              <a:t>)- 3 место.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2012 – 2013 </a:t>
            </a:r>
            <a:r>
              <a:rPr lang="ru-RU" sz="1800" b="1" dirty="0" err="1" smtClean="0">
                <a:solidFill>
                  <a:srgbClr val="C00000"/>
                </a:solidFill>
              </a:rPr>
              <a:t>у.г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00FF"/>
                </a:solidFill>
              </a:rPr>
              <a:t> Физика: </a:t>
            </a:r>
            <a:r>
              <a:rPr lang="ru-RU" sz="1800" b="1" dirty="0" smtClean="0">
                <a:solidFill>
                  <a:srgbClr val="006600"/>
                </a:solidFill>
              </a:rPr>
              <a:t>Тихонов И. (10кл) – </a:t>
            </a:r>
            <a:r>
              <a:rPr lang="ru-RU" sz="1800" b="1" dirty="0" smtClean="0">
                <a:solidFill>
                  <a:srgbClr val="C00000"/>
                </a:solidFill>
              </a:rPr>
              <a:t>1 место</a:t>
            </a:r>
            <a:r>
              <a:rPr lang="ru-RU" sz="1800" b="1" dirty="0" smtClean="0">
                <a:solidFill>
                  <a:srgbClr val="006600"/>
                </a:solidFill>
              </a:rPr>
              <a:t>, Такмакова Т. (8кл)- </a:t>
            </a:r>
            <a:r>
              <a:rPr lang="ru-RU" sz="1800" b="1" dirty="0" smtClean="0">
                <a:solidFill>
                  <a:srgbClr val="C00000"/>
                </a:solidFill>
              </a:rPr>
              <a:t>3 место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Тихонов Илья (11 </a:t>
            </a:r>
            <a:r>
              <a:rPr lang="ru-RU" sz="1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r>
              <a:rPr lang="ru-RU" sz="1800" dirty="0" smtClean="0"/>
              <a:t> 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2014-2015 </a:t>
            </a:r>
            <a:r>
              <a:rPr lang="ru-RU" sz="1800" b="1" dirty="0" err="1" smtClean="0">
                <a:solidFill>
                  <a:srgbClr val="C00000"/>
                </a:solidFill>
              </a:rPr>
              <a:t>у.г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00FF"/>
                </a:solidFill>
              </a:rPr>
              <a:t>Физика: </a:t>
            </a:r>
            <a:r>
              <a:rPr lang="ru-RU" sz="1800" b="1" dirty="0" smtClean="0">
                <a:solidFill>
                  <a:srgbClr val="006600"/>
                </a:solidFill>
              </a:rPr>
              <a:t>Лазарева Т. (11кл)- </a:t>
            </a:r>
            <a:r>
              <a:rPr lang="ru-RU" sz="1800" b="1" dirty="0" smtClean="0">
                <a:solidFill>
                  <a:srgbClr val="C00000"/>
                </a:solidFill>
              </a:rPr>
              <a:t>призёр;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астрономия</a:t>
            </a:r>
            <a:r>
              <a:rPr lang="ru-RU" sz="1800" b="1" dirty="0" smtClean="0">
                <a:solidFill>
                  <a:srgbClr val="006600"/>
                </a:solidFill>
              </a:rPr>
              <a:t>: Лазарева Т.(11кл) </a:t>
            </a:r>
            <a:r>
              <a:rPr lang="ru-RU" sz="1800" b="1" dirty="0" smtClean="0">
                <a:solidFill>
                  <a:srgbClr val="C00000"/>
                </a:solidFill>
              </a:rPr>
              <a:t>– призёр, </a:t>
            </a:r>
            <a:r>
              <a:rPr lang="ru-RU" sz="1800" b="1" dirty="0" smtClean="0">
                <a:solidFill>
                  <a:srgbClr val="006600"/>
                </a:solidFill>
              </a:rPr>
              <a:t>Петрова А.(9кл</a:t>
            </a:r>
            <a:r>
              <a:rPr lang="ru-RU" sz="1800" b="1" dirty="0" smtClean="0">
                <a:solidFill>
                  <a:srgbClr val="C00000"/>
                </a:solidFill>
              </a:rPr>
              <a:t>)- призёр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6192688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Научно – практические конференции</a:t>
            </a:r>
            <a:endParaRPr lang="ru-RU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700" b="1" dirty="0" smtClean="0">
                <a:solidFill>
                  <a:srgbClr val="C00000"/>
                </a:solidFill>
              </a:rPr>
              <a:t>2009 – 2010у.г.: </a:t>
            </a:r>
            <a:r>
              <a:rPr lang="ru-RU" sz="17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sz="17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С (9б </a:t>
            </a:r>
            <a:r>
              <a:rPr lang="ru-RU" sz="17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7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) «Экономия электроэнергии в быту» </a:t>
            </a:r>
            <a:r>
              <a:rPr lang="ru-RU" sz="1700" b="1" dirty="0" smtClean="0">
                <a:solidFill>
                  <a:srgbClr val="006600"/>
                </a:solidFill>
              </a:rPr>
              <a:t>-</a:t>
            </a:r>
            <a:r>
              <a:rPr lang="ru-RU" sz="1700" b="1" dirty="0" smtClean="0">
                <a:solidFill>
                  <a:srgbClr val="C00000"/>
                </a:solidFill>
              </a:rPr>
              <a:t>3 место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700" b="1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700" b="1" dirty="0" smtClean="0">
                <a:solidFill>
                  <a:srgbClr val="C00000"/>
                </a:solidFill>
              </a:rPr>
              <a:t>2010 – 2011 </a:t>
            </a:r>
            <a:r>
              <a:rPr lang="ru-RU" sz="1700" b="1" dirty="0" err="1" smtClean="0">
                <a:solidFill>
                  <a:srgbClr val="C00000"/>
                </a:solidFill>
              </a:rPr>
              <a:t>у.г</a:t>
            </a:r>
            <a:r>
              <a:rPr lang="ru-RU" sz="1700" b="1" dirty="0" smtClean="0">
                <a:solidFill>
                  <a:srgbClr val="C00000"/>
                </a:solidFill>
              </a:rPr>
              <a:t>.: </a:t>
            </a:r>
            <a:r>
              <a:rPr lang="ru-RU" sz="17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Пахомов Андрей «Экономия электроэнергии в быту </a:t>
            </a:r>
            <a:r>
              <a:rPr lang="ru-RU" sz="1700" b="1" dirty="0" smtClean="0">
                <a:solidFill>
                  <a:srgbClr val="C00000"/>
                </a:solidFill>
              </a:rPr>
              <a:t>– 3 место»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700" b="1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700" b="1" dirty="0" smtClean="0">
                <a:solidFill>
                  <a:srgbClr val="C00000"/>
                </a:solidFill>
              </a:rPr>
              <a:t>2011 – 2012 </a:t>
            </a:r>
            <a:r>
              <a:rPr lang="ru-RU" sz="1700" b="1" dirty="0" err="1" smtClean="0">
                <a:solidFill>
                  <a:srgbClr val="C00000"/>
                </a:solidFill>
              </a:rPr>
              <a:t>у.г</a:t>
            </a:r>
            <a:r>
              <a:rPr lang="ru-RU" sz="1700" b="1" dirty="0" smtClean="0">
                <a:solidFill>
                  <a:srgbClr val="C00000"/>
                </a:solidFill>
              </a:rPr>
              <a:t>. : </a:t>
            </a:r>
            <a:r>
              <a:rPr lang="ru-RU" sz="17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Степанов </a:t>
            </a:r>
            <a:r>
              <a:rPr lang="ru-RU" sz="17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Мизаил</a:t>
            </a:r>
            <a:r>
              <a:rPr lang="ru-RU" sz="17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«Определение мощности авиамоделей» </a:t>
            </a:r>
            <a:r>
              <a:rPr lang="ru-RU" sz="1700" b="1" dirty="0" smtClean="0">
                <a:solidFill>
                  <a:srgbClr val="C00000"/>
                </a:solidFill>
              </a:rPr>
              <a:t>- 2 место</a:t>
            </a:r>
          </a:p>
          <a:p>
            <a:pPr algn="l">
              <a:defRPr/>
            </a:pPr>
            <a:endParaRPr lang="ru-RU" sz="1700" b="1" dirty="0" smtClean="0">
              <a:solidFill>
                <a:srgbClr val="C00000"/>
              </a:solidFill>
            </a:endParaRPr>
          </a:p>
          <a:p>
            <a:pPr algn="l">
              <a:defRPr/>
            </a:pPr>
            <a:r>
              <a:rPr lang="ru-RU" sz="1700" b="1" dirty="0" smtClean="0">
                <a:solidFill>
                  <a:srgbClr val="C00000"/>
                </a:solidFill>
              </a:rPr>
              <a:t>2012 – 2013 </a:t>
            </a:r>
            <a:r>
              <a:rPr lang="ru-RU" sz="1700" b="1" dirty="0" err="1" smtClean="0">
                <a:solidFill>
                  <a:srgbClr val="C00000"/>
                </a:solidFill>
              </a:rPr>
              <a:t>у.г</a:t>
            </a:r>
            <a:r>
              <a:rPr lang="ru-RU" sz="1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Региональная научно-практическая конференция студентов и учащейся молодёжи «Инициативная молодёжь», проводимой в рамках </a:t>
            </a:r>
            <a:r>
              <a:rPr lang="ru-RU" sz="18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Мариинско-Посадского</a:t>
            </a:r>
            <a:r>
              <a:rPr lang="ru-RU" sz="18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филиала ФГБОУ ВПО «Поволжский  государственный технологический  университет»-Макарова Виктория (9кл)и Софронова Дарья  (6кл)- «Мир прекрасного в реактивном движении»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 третьей степени и сертификаты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участника+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благодарность руководителю).</a:t>
            </a:r>
          </a:p>
          <a:p>
            <a:pPr algn="l"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Софронова Дарья (6кл)-«Мир прекрасного в реактивном движении» и Степанов Егор (6кл)- «Мир процентов» (имеют сертификаты) </a:t>
            </a:r>
          </a:p>
          <a:p>
            <a:pPr algn="l">
              <a:defRPr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– 2014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Петрова А. (8кл) и Геронтьева К. (8кл)- Экономия электроэнергии в системе «Летнее время» (имеют сертификаты)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66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Средний балл успеваемости, качество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err="1" smtClean="0">
                <a:solidFill>
                  <a:srgbClr val="C00000"/>
                </a:solidFill>
              </a:rPr>
              <a:t>обученности</a:t>
            </a:r>
            <a:r>
              <a:rPr lang="ru-RU" sz="2000" b="1" dirty="0" smtClean="0">
                <a:solidFill>
                  <a:srgbClr val="C00000"/>
                </a:solidFill>
              </a:rPr>
              <a:t>, успеваемости по физике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1четв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2четв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3четв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4четв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годовая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кач,%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усп,%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7 (физика)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8(физика)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9(физика)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10(физика)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4,5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4,5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11(физика)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4,5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4666977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ТЕМА: </a:t>
            </a:r>
            <a:r>
              <a:rPr lang="ru-RU" sz="27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 и технологий «Домино» и «Накопления баллов» в преподавании физики как средство активизации познавательной деятельности учащихся»</a:t>
            </a:r>
            <a:br>
              <a:rPr lang="ru-RU" sz="27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ценностный ориентир и ведущая идея педагогической деятельности</a:t>
            </a:r>
            <a:r>
              <a:rPr lang="ru-RU" sz="27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ДИФФЕРИНЦИРОВАННЫЙ ПОДХОД К ИЗУЧЕНИЮ  ФИЗИКИ С УЧЁТОМ ЛИЧНОСТИ УЧАЩЕГОСЯ</a:t>
            </a:r>
            <a:b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13" y="571500"/>
            <a:ext cx="7772400" cy="5572125"/>
          </a:xfrm>
        </p:spPr>
        <p:txBody>
          <a:bodyPr/>
          <a:lstStyle/>
          <a:p>
            <a:pPr marL="36513" algn="ctr" eaLnBrk="1" hangingPunct="1">
              <a:spcBef>
                <a:spcPct val="0"/>
              </a:spcBef>
            </a:pPr>
            <a:r>
              <a:rPr lang="ru-RU" sz="2800" b="1" smtClean="0">
                <a:solidFill>
                  <a:srgbClr val="C00000"/>
                </a:solidFill>
              </a:rPr>
              <a:t>ВЫВОД:</a:t>
            </a:r>
          </a:p>
          <a:p>
            <a:pPr marL="36513" algn="ctr" eaLnBrk="1" hangingPunct="1">
              <a:spcBef>
                <a:spcPct val="0"/>
              </a:spcBef>
            </a:pPr>
            <a:endParaRPr lang="ru-RU" sz="2800" b="1" smtClean="0">
              <a:solidFill>
                <a:srgbClr val="C00000"/>
              </a:solidFill>
            </a:endParaRPr>
          </a:p>
          <a:p>
            <a:pPr marL="36513" algn="ctr" eaLnBrk="1" hangingPunct="1">
              <a:spcBef>
                <a:spcPct val="0"/>
              </a:spcBef>
              <a:buClrTx/>
              <a:buSzTx/>
            </a:pPr>
            <a:r>
              <a:rPr lang="ru-RU" sz="2800" b="1" smtClean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Учитель, обладая качествами мастера,</a:t>
            </a:r>
          </a:p>
          <a:p>
            <a:pPr marL="36513" algn="ctr" eaLnBrk="1" hangingPunct="1">
              <a:spcBef>
                <a:spcPct val="0"/>
              </a:spcBef>
              <a:buClrTx/>
              <a:buSzTx/>
            </a:pPr>
            <a:r>
              <a:rPr lang="ru-RU" sz="2800" b="1" smtClean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  внося в работу новые формы, методы, средства, повышающие эффективность</a:t>
            </a:r>
          </a:p>
          <a:p>
            <a:pPr marL="36513" algn="ctr" eaLnBrk="1" hangingPunct="1">
              <a:spcBef>
                <a:spcPct val="0"/>
              </a:spcBef>
              <a:buClrTx/>
              <a:buSzTx/>
            </a:pPr>
            <a:r>
              <a:rPr lang="ru-RU" sz="2800" b="1" smtClean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педагогического процесса, используя оригинальность стиля работы, рационализаторство, прогрессивные новации добивается прекрасных результатов в процессе обучения. </a:t>
            </a:r>
          </a:p>
          <a:p>
            <a:pPr marL="36513" algn="ctr" eaLnBrk="1" hangingPunct="1">
              <a:spcBef>
                <a:spcPct val="0"/>
              </a:spcBef>
            </a:pPr>
            <a:endParaRPr lang="ru-RU" sz="28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3"/>
            <a:ext cx="8964487" cy="5884118"/>
          </a:xfrm>
        </p:spPr>
        <p:txBody>
          <a:bodyPr>
            <a:normAutofit fontScale="92500" lnSpcReduction="10000"/>
          </a:bodyPr>
          <a:lstStyle/>
          <a:p>
            <a:endParaRPr lang="ru-RU" sz="2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1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разработка новых форм и методов для активизации деятельности </a:t>
            </a:r>
          </a:p>
          <a:p>
            <a:r>
              <a:rPr lang="ru-RU" sz="21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учащихся на уроках физики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создать условия для существенной дифференциации содержания обучения и воспитания учащихся с широкими и гибкими возможностями построения индивидуальных образовательных программ;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обеспечить равный доступ к полноценному образованию разным категориям обучающихся в соответствии с их способностями, индивидуальными склонностями и потребностями;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использовать оптимальный способ обучения, который объединял бы в себе форму организации учебной  деятельности и эффективный метод индивидуального обучения и воспитания учащихся разного возраста;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активизировать познавательную деятельность учащихся в урочное и внеурочное время, повысить роль самостоятельной творческой исследовательской работы учителя и ученика;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обеспечить развитие целостной структуры личностных свойств ученика, позволяющих наиболее успешными способами осваивать учебный материал и раскрывать свой творческий потенциал.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1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6328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Мой педагогический опыт показывает, что одной из актуальных проблем 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это активная деятельность учащегося на уроках. В век компьютерных технологий не особо и не все учащиеся любят общаться с учебником, не стремятся логически рассуждать. Использование технологии накопления баллов на уроках физики активизирует как деятельность самих учащихся,  так  и развивает не только речь, но и логическое мышление.</a:t>
            </a:r>
          </a:p>
          <a:p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Известно, что личность учащегося индивидуальна, и каждому требуется особый подход. И в связи с этим мною на уроках используется различные 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технологии и технологии использования «Домино» на уроках и технология накопления баллов</a:t>
            </a:r>
          </a:p>
          <a:p>
            <a:endParaRPr lang="ru-RU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 </a:t>
            </a:r>
          </a:p>
          <a:p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90011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4000" b="1" dirty="0">
              <a:solidFill>
                <a:srgbClr val="C00000"/>
              </a:solidFill>
              <a:latin typeface="Arial CYR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CYR"/>
                <a:cs typeface="Times New Roman" pitchFamily="18" charset="0"/>
              </a:rPr>
              <a:t>Я - Учитель-новатор, который</a:t>
            </a:r>
            <a:endParaRPr lang="ru-RU" sz="4000" b="1" dirty="0">
              <a:solidFill>
                <a:srgbClr val="C00000"/>
              </a:solidFill>
              <a:latin typeface="Arial CYR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 CYR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должен обладать  </a:t>
            </a:r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качествами мастера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 и наряду с этим </a:t>
            </a:r>
            <a:r>
              <a:rPr lang="ru-RU" sz="2800" b="1" dirty="0" smtClean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вносить </a:t>
            </a:r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в работу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 новые формы, методы, средства, 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повышающие эффективность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педагогического процесса.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 CYR"/>
                <a:cs typeface="Times New Roman" pitchFamily="18" charset="0"/>
              </a:rPr>
              <a:t>Для такого учителя</a:t>
            </a:r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как творца, характерны оригинальность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 стиля работы, рационализаторство, 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 CYR"/>
                <a:cs typeface="Times New Roman" pitchFamily="18" charset="0"/>
              </a:rPr>
              <a:t>прогрессивные новации.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785813"/>
            <a:ext cx="7772400" cy="5000625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СОВРЕМЕННЫЕ ОБРАЗОВАТЕЛЬНЫЕ ТЕХНОЛОГИИ,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ИСПОЛЬЗУЕМЫЕ МНОЮ НА УРОКАХ: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Развивающее обучение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Проблемное обучение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err="1" smtClean="0">
                <a:solidFill>
                  <a:srgbClr val="006600"/>
                </a:solidFill>
              </a:rPr>
              <a:t>Разноуровневое</a:t>
            </a:r>
            <a:r>
              <a:rPr lang="ru-RU" sz="1800" b="1" dirty="0" smtClean="0">
                <a:solidFill>
                  <a:srgbClr val="006600"/>
                </a:solidFill>
              </a:rPr>
              <a:t> обучение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Коллективная система обучения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Технология решения изобретательных задач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Исследовательские методы обучения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Проектные методы обучения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Технология «Дебаты»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err="1" smtClean="0">
                <a:solidFill>
                  <a:srgbClr val="006600"/>
                </a:solidFill>
              </a:rPr>
              <a:t>Лекционно</a:t>
            </a:r>
            <a:r>
              <a:rPr lang="ru-RU" sz="1800" b="1" dirty="0" smtClean="0">
                <a:solidFill>
                  <a:srgbClr val="006600"/>
                </a:solidFill>
              </a:rPr>
              <a:t>- </a:t>
            </a:r>
            <a:r>
              <a:rPr lang="ru-RU" sz="1800" b="1" dirty="0" err="1" smtClean="0">
                <a:solidFill>
                  <a:srgbClr val="006600"/>
                </a:solidFill>
              </a:rPr>
              <a:t>семинарско-зачётная</a:t>
            </a:r>
            <a:r>
              <a:rPr lang="ru-RU" sz="1800" b="1" dirty="0" smtClean="0">
                <a:solidFill>
                  <a:srgbClr val="006600"/>
                </a:solidFill>
              </a:rPr>
              <a:t> система обучения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Технология развития критического мышления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Технология использования в обучении игровых методов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Обучение в сотрудничестве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Информационно-коммуникационные технологии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err="1" smtClean="0">
                <a:solidFill>
                  <a:srgbClr val="006600"/>
                </a:solidFill>
              </a:rPr>
              <a:t>Здоровьесберегающие</a:t>
            </a:r>
            <a:r>
              <a:rPr lang="ru-RU" sz="1800" b="1" dirty="0" smtClean="0">
                <a:solidFill>
                  <a:srgbClr val="006600"/>
                </a:solidFill>
              </a:rPr>
              <a:t> технологии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6600"/>
                </a:solidFill>
              </a:rPr>
              <a:t>Технология дистанционного обучения и др.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13" y="428625"/>
            <a:ext cx="7772400" cy="614362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Преимущество и новизна  технологии использования «домино» на уроках: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1. «Домино» - средство активизации деятельности учащихся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 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2. Выполняет функцию пробуждения интереса к предмету;  освоения дидактики общения; самореализации и коррекции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 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3. Преимущество в том, что деятельность ученика на уроке усиливается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 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4. Максимально даёт возможность достижения целей  и задач урока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 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5. Позволяет повышать качество знаний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13" y="357188"/>
            <a:ext cx="7772400" cy="5429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dirty="0" smtClean="0">
              <a:solidFill>
                <a:srgbClr val="0066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6600"/>
                </a:solidFill>
              </a:rPr>
              <a:t>МАТЕРИАЛЫ ПО ТЕХНОЛОГИИ ИСПОЛЬЗОВАНИЯ «ДОМИНО» НА УРОКАХ ФИЗИКИ ОПУБЛИКОВАНЫ В ЖУРНАЛЕ  «ФИЗИКА В ШКОЛЕ» ЗА №1 1996Г. И ОБСУЖДЕНА НА КРУГЛЫХ СТОЛАХ ФЕСТИВАЛЕЙ, СЕМИНАРОВ, КОНФЕРЕНЦИЙ РАЙОННОГО И РЕСПУБЛИКАНСКОГО МАСШТАБОВ.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Размещён на своём сайте: 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nachmirfiziki.narod.ru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497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Такую технологию желательно использовать сразу с начала изучения курса физики.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проверке изученного материала по вопросам после параграфа изученной  темы один ученик вызывается к доске, который  в этот день  на вопросы не отвечает, т.е. он является помощником учителя, производит записи на доске,</a:t>
            </a:r>
          </a:p>
        </p:txBody>
      </p: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086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Технология накопления баллов</a:t>
            </a:r>
          </a:p>
        </p:txBody>
      </p:sp>
      <p:pic>
        <p:nvPicPr>
          <p:cNvPr id="15364" name="Picture 7" descr="IMG_0004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4355976" y="2276873"/>
            <a:ext cx="46075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23528" y="2132856"/>
            <a:ext cx="3744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т.е записывает фамилии учащихся и оцениваемые мною  ответы учащихся на вопросы – это  оценки и баллы. У каждого учащегося на уроке есть возможность реабилитироваться.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933056"/>
            <a:ext cx="403244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ct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ТЕХНОЛОГИЯ НАКОПЛЕНИЯ БАЛЛОВ ОБСУЖДЕНА ЗА КРУГЛЫМ СТОЛОМ РЕСПУБЛИКАНСКОГО ФЕСТИВАЛЯ УРОКОВ ФИЗИКИ И МАТЕМАТИКИ В СОВРЕМЕННОЙ ШКОЛЕ В 2010 ГОДУ В С. КРАСНЫЕ ЧЕТАИ.</a:t>
            </a:r>
          </a:p>
          <a:p>
            <a:pPr marL="36513">
              <a:spcBef>
                <a:spcPct val="0"/>
              </a:spcBef>
            </a:pPr>
            <a:endParaRPr lang="ru-RU" sz="11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>
              <a:spcBef>
                <a:spcPct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ДАННОЙ ТЕМОЙ ВЫСТУПИЛА НА РЕГИОНАЛЬНОЙ НАУЧНО – ПРАКТИЧЕСКОЙ КОНФЕРЕНЦИИ, ПОСВЯЩЁННОЙ 80- ЛЕТИЮ ГОУ ВПО «ЧГПУ ИМ. И.Я.ЯКОВЛЕВА» И 80-ЛЕТИЮ ФИЗИКО- МАТЕМАТИЧЕСКОГО ФАКУЛЬТЕТА.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1551</Words>
  <Application>Microsoft Office PowerPoint</Application>
  <PresentationFormat>Экран (4:3)</PresentationFormat>
  <Paragraphs>199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Ястребова Елена Васильевна- учитель физики МБОУ «Сутчевская СОШ»,  образование высшее, педагогический стаж 27 лет 5 месяцев.  Моя школа расположена  в д. Сутчево Мариинско – Посадского района Чувашской Республики, основными достопримечательностями  которой являются хорошие люди, их дети, которых мы обучаем  для дальнейшей их самореализации. Деревня прекрасна своим оригинальным расположением вдоль оврагов, ручьёв, плотины  и лесными массивами.</vt:lpstr>
      <vt:lpstr> ТЕМА: Использование информационных технологий и технологий «Домино» и «Накопления баллов» в преподавании физики как средство активизации познавательной деятельности учащихся»  Мой ценностный ориентир и ведущая идея педагогической деятельности  ДИФФЕРИНЦИРОВАННЫЙ ПОДХОД К ИЗУЧЕНИЮ  ФИЗИКИ С УЧЁТОМ ЛИЧНОСТИ УЧАЩЕГОСЯ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Средний балл успеваемости, качество  обученности, успеваемости по физике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Ястребова Елена Васильевна- учитель физики МБОУ «Сутчевская СОШ»,  образование высшее, педагогический стаж 27 лет 5 месяцев.  Моя школа расположена  в д. Сутчево Мариинско – Посадского района Чувашской Республики, основными достопримечательностями  которой являются хорошие люди, их дети, которых мы обучаем  для дальнейшей самореализации. Деревня прекрасна своим оригинальным расположнгтем вдоль оврагов, ручьёв и лесными массивами</dc:title>
  <dc:creator>Admin</dc:creator>
  <cp:lastModifiedBy>Наталия</cp:lastModifiedBy>
  <cp:revision>76</cp:revision>
  <cp:lastPrinted>2015-02-18T06:22:11Z</cp:lastPrinted>
  <dcterms:created xsi:type="dcterms:W3CDTF">2015-02-17T16:25:54Z</dcterms:created>
  <dcterms:modified xsi:type="dcterms:W3CDTF">2015-02-18T06:22:51Z</dcterms:modified>
</cp:coreProperties>
</file>