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6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A07F3D-FDE1-4B2D-A735-D57CCBC9A752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BDDFB-724B-43C9-8FBD-73F80CE7A04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E139E-9490-420F-A099-2280B0461A7D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E139E-9490-420F-A099-2280B0461A7D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E139E-9490-420F-A099-2280B0461A7D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E139E-9490-420F-A099-2280B0461A7D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E139E-9490-420F-A099-2280B0461A7D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E139E-9490-420F-A099-2280B0461A7D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E139E-9490-420F-A099-2280B0461A7D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E139E-9490-420F-A099-2280B0461A7D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6E139E-9490-420F-A099-2280B0461A7D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A17A9-C443-4005-B978-AA2F70369363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12884-50CA-4883-B4EF-F333CB9D7B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A17A9-C443-4005-B978-AA2F70369363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12884-50CA-4883-B4EF-F333CB9D7B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A17A9-C443-4005-B978-AA2F70369363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12884-50CA-4883-B4EF-F333CB9D7B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A17A9-C443-4005-B978-AA2F70369363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12884-50CA-4883-B4EF-F333CB9D7B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A17A9-C443-4005-B978-AA2F70369363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12884-50CA-4883-B4EF-F333CB9D7B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A17A9-C443-4005-B978-AA2F70369363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12884-50CA-4883-B4EF-F333CB9D7B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A17A9-C443-4005-B978-AA2F70369363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12884-50CA-4883-B4EF-F333CB9D7B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A17A9-C443-4005-B978-AA2F70369363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12884-50CA-4883-B4EF-F333CB9D7B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A17A9-C443-4005-B978-AA2F70369363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12884-50CA-4883-B4EF-F333CB9D7B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A17A9-C443-4005-B978-AA2F70369363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12884-50CA-4883-B4EF-F333CB9D7B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A17A9-C443-4005-B978-AA2F70369363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12884-50CA-4883-B4EF-F333CB9D7B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A17A9-C443-4005-B978-AA2F70369363}" type="datetimeFigureOut">
              <a:rPr lang="ru-RU" smtClean="0"/>
              <a:pPr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12884-50CA-4883-B4EF-F333CB9D7BD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3672408"/>
          </a:xfrm>
        </p:spPr>
        <p:txBody>
          <a:bodyPr/>
          <a:lstStyle/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Муниципальный этап республиканского конкурса «Учитель года - 2015»</a:t>
            </a: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b="1" dirty="0" smtClean="0">
                <a:solidFill>
                  <a:srgbClr val="7030A0"/>
                </a:solidFill>
              </a:rPr>
              <a:t>Родительское собрание</a:t>
            </a:r>
            <a:br>
              <a:rPr lang="ru-RU" sz="5400" b="1" dirty="0" smtClean="0">
                <a:solidFill>
                  <a:srgbClr val="7030A0"/>
                </a:solidFill>
              </a:rPr>
            </a:br>
            <a:r>
              <a:rPr lang="ru-RU" sz="5400" b="1" dirty="0" smtClean="0">
                <a:solidFill>
                  <a:srgbClr val="7030A0"/>
                </a:solidFill>
              </a:rPr>
              <a:t/>
            </a:r>
            <a:br>
              <a:rPr lang="ru-RU" sz="5400" b="1" dirty="0" smtClean="0">
                <a:solidFill>
                  <a:srgbClr val="7030A0"/>
                </a:solidFill>
              </a:rPr>
            </a:br>
            <a:r>
              <a:rPr lang="ru-RU" sz="5400" b="1" dirty="0" smtClean="0">
                <a:solidFill>
                  <a:srgbClr val="002060"/>
                </a:solidFill>
              </a:rPr>
              <a:t>«ПОЧЕМУ ДЕТИ ЛГУТ?»</a:t>
            </a:r>
            <a:endParaRPr lang="ru-RU" sz="54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779912" y="5949280"/>
            <a:ext cx="1800200" cy="648072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sz="3600" b="1" dirty="0">
                <a:solidFill>
                  <a:srgbClr val="7030A0"/>
                </a:solidFill>
              </a:rPr>
              <a:t>ф</a:t>
            </a:r>
            <a:r>
              <a:rPr lang="ru-RU" sz="3600" b="1" dirty="0" smtClean="0">
                <a:solidFill>
                  <a:srgbClr val="7030A0"/>
                </a:solidFill>
              </a:rPr>
              <a:t>евраль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rgbClr val="7030A0"/>
                </a:solidFill>
              </a:rPr>
              <a:t>2015г.</a:t>
            </a:r>
            <a:endParaRPr lang="ru-RU" sz="36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 rot="20957871">
            <a:off x="127708" y="724660"/>
            <a:ext cx="8003538" cy="212505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">
              <a:avLst>
                <a:gd name="adj" fmla="val 50000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14546" y="2204864"/>
            <a:ext cx="6718314" cy="38472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Я надеюсь, что </a:t>
            </a:r>
          </a:p>
          <a:p>
            <a:pPr algn="ctr"/>
            <a:r>
              <a:rPr lang="ru-RU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совместными усилиями</a:t>
            </a:r>
          </a:p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Мы сделаем наших детей</a:t>
            </a:r>
          </a:p>
          <a:p>
            <a:pPr algn="ctr"/>
            <a:r>
              <a:rPr lang="ru-RU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Добрее, честнее и порядочнее!</a:t>
            </a:r>
          </a:p>
          <a:p>
            <a:pPr algn="ctr"/>
            <a:endParaRPr lang="ru-RU" sz="1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ru-RU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Вопросы</a:t>
            </a:r>
            <a:endParaRPr lang="ru-RU" sz="6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19256" cy="4525963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Определение лжи.</a:t>
            </a:r>
          </a:p>
          <a:p>
            <a:pPr marL="514350" indent="-514350">
              <a:buAutoNum type="arabicPeriod"/>
            </a:pP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Внешние признаки неправды</a:t>
            </a:r>
          </a:p>
          <a:p>
            <a:pPr marL="514350" indent="-514350">
              <a:buAutoNum type="arabicPeriod"/>
            </a:pP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Причины детской лжи.</a:t>
            </a:r>
          </a:p>
          <a:p>
            <a:pPr marL="514350" indent="-514350">
              <a:buAutoNum type="arabicPeriod"/>
            </a:pP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 справиться с детской ложью?</a:t>
            </a:r>
          </a:p>
          <a:p>
            <a:pPr marL="514350" indent="-514350">
              <a:buAutoNum type="arabicPeriod"/>
            </a:pP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Когда наш ребёнок честен с нами?</a:t>
            </a:r>
            <a:endParaRPr lang="ru-RU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1785926"/>
            <a:ext cx="7500990" cy="4500594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1500166" y="1785926"/>
            <a:ext cx="6786610" cy="440120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Феномен общения, </a:t>
            </a:r>
          </a:p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 состоящий в искажении действительного положения вещей; </a:t>
            </a:r>
          </a:p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 чаще всего выражается в содержании речевых сообщений, немедленная проверка, которых затруднительна или невозможна.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146" name="Заголовок 1"/>
          <p:cNvSpPr>
            <a:spLocks noGrp="1"/>
          </p:cNvSpPr>
          <p:nvPr>
            <p:ph type="ctrTitle"/>
          </p:nvPr>
        </p:nvSpPr>
        <p:spPr>
          <a:xfrm>
            <a:off x="785786" y="357166"/>
            <a:ext cx="7772400" cy="1470025"/>
          </a:xfrm>
        </p:spPr>
        <p:txBody>
          <a:bodyPr/>
          <a:lstStyle/>
          <a:p>
            <a:endParaRPr lang="ru-RU" dirty="0" smtClean="0"/>
          </a:p>
        </p:txBody>
      </p:sp>
      <p:sp>
        <p:nvSpPr>
          <p:cNvPr id="8" name="Прямоугольник 7"/>
          <p:cNvSpPr/>
          <p:nvPr/>
        </p:nvSpPr>
        <p:spPr>
          <a:xfrm>
            <a:off x="2714612" y="332656"/>
            <a:ext cx="4017628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Ложь</a:t>
            </a:r>
            <a:endParaRPr lang="ru-RU" sz="8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229600" cy="1143000"/>
          </a:xfrm>
        </p:spPr>
        <p:txBody>
          <a:bodyPr/>
          <a:lstStyle/>
          <a:p>
            <a:endParaRPr lang="ru-RU" dirty="0" smtClean="0"/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260648"/>
            <a:ext cx="778674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Признаки  неправды</a:t>
            </a:r>
            <a:r>
              <a:rPr lang="ru-RU" sz="5400" b="1" cap="none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  <a:endParaRPr lang="ru-RU" sz="54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8707" y="1052736"/>
            <a:ext cx="8795293" cy="50167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endParaRPr lang="ru-RU" sz="3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отирает </a:t>
            </a: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подбородок или </a:t>
            </a: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виски</a:t>
            </a:r>
            <a:endParaRPr lang="ru-RU" sz="32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Потирает 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глаза</a:t>
            </a:r>
            <a:endParaRPr lang="ru-RU" sz="3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Неосознанно 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прикасается к носу, лицу или 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рту</a:t>
            </a:r>
            <a:endParaRPr lang="ru-RU" sz="3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Часто 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покашливают во время </a:t>
            </a:r>
          </a:p>
          <a:p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Разговора</a:t>
            </a:r>
            <a:endParaRPr lang="ru-RU" sz="3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старается 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отвести 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взгляд</a:t>
            </a:r>
            <a:endParaRPr lang="ru-RU" sz="3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меньше жестикулирует</a:t>
            </a:r>
            <a:endParaRPr lang="ru-RU" sz="3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928802"/>
            <a:ext cx="8429684" cy="384017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214290"/>
            <a:ext cx="81883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Причины детской лжи: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1214422"/>
            <a:ext cx="7900368" cy="35394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подражание </a:t>
            </a: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лжи взрослых;</a:t>
            </a:r>
          </a:p>
          <a:p>
            <a:endParaRPr lang="ru-RU" sz="32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продление 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удовольствия;</a:t>
            </a:r>
          </a:p>
          <a:p>
            <a:endParaRPr lang="ru-RU" sz="3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притворные </a:t>
            </a: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детские болезни;</a:t>
            </a:r>
          </a:p>
          <a:p>
            <a:endParaRPr lang="ru-RU" sz="32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страх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, как причина лжи.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357166"/>
            <a:ext cx="7772400" cy="136207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1500174"/>
            <a:ext cx="7772400" cy="321470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428604"/>
            <a:ext cx="81883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Причины детской лжи: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59632" y="1428737"/>
            <a:ext cx="7623882" cy="35394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5. </a:t>
            </a: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попытка </a:t>
            </a: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избежать </a:t>
            </a: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наказания</a:t>
            </a:r>
            <a:endParaRPr lang="ru-RU" sz="32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6. 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стремление 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привлечь к себе </a:t>
            </a:r>
          </a:p>
          <a:p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внимание</a:t>
            </a:r>
            <a:endParaRPr lang="ru-RU" sz="3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7. </a:t>
            </a: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наличие </a:t>
            </a: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 ребёнка проблем,</a:t>
            </a:r>
          </a:p>
          <a:p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Требующих 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решения</a:t>
            </a:r>
            <a:endParaRPr lang="ru-RU" sz="3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8. </a:t>
            </a: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защита </a:t>
            </a: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от стрессовых </a:t>
            </a: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ситуаций</a:t>
            </a:r>
          </a:p>
          <a:p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9. 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дурной 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пример окружающих.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8000"/>
                            </p:stCondLst>
                            <p:childTnLst>
                              <p:par>
                                <p:cTn id="4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988840"/>
            <a:ext cx="7272808" cy="468052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Верьте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ребёнку.</a:t>
            </a:r>
          </a:p>
          <a:p>
            <a:pPr>
              <a:lnSpc>
                <a:spcPct val="90000"/>
              </a:lnSpc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Объясните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что на правде «держится мир». Люди живут в согласии, если доверяют друг другу.</a:t>
            </a:r>
          </a:p>
          <a:p>
            <a:pPr>
              <a:lnSpc>
                <a:spcPct val="90000"/>
              </a:lnSpc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создавайте ситуаций для обмана. Избегайте двусмысленных вопросов.</a:t>
            </a:r>
          </a:p>
          <a:p>
            <a:pPr>
              <a:lnSpc>
                <a:spcPct val="90000"/>
              </a:lnSpc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учиняйте унизительных допросов.</a:t>
            </a:r>
          </a:p>
          <a:p>
            <a:pPr>
              <a:lnSpc>
                <a:spcPct val="90000"/>
              </a:lnSpc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Вознаграждайте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честность.</a:t>
            </a:r>
          </a:p>
          <a:p>
            <a:pPr>
              <a:lnSpc>
                <a:spcPct val="90000"/>
              </a:lnSpc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Показывайте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пример честности.</a:t>
            </a:r>
          </a:p>
          <a:p>
            <a:pPr>
              <a:lnSpc>
                <a:spcPct val="90000"/>
              </a:lnSpc>
            </a:pPr>
            <a:endParaRPr lang="ru-RU" dirty="0" smtClean="0"/>
          </a:p>
          <a:p>
            <a:pPr>
              <a:lnSpc>
                <a:spcPct val="90000"/>
              </a:lnSpc>
            </a:pPr>
            <a:endParaRPr lang="ru-RU" dirty="0" smtClean="0"/>
          </a:p>
          <a:p>
            <a:pPr>
              <a:lnSpc>
                <a:spcPct val="90000"/>
              </a:lnSpc>
            </a:pPr>
            <a:endParaRPr lang="ru-RU" dirty="0" smtClean="0"/>
          </a:p>
          <a:p>
            <a:pPr>
              <a:lnSpc>
                <a:spcPct val="90000"/>
              </a:lnSpc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0"/>
            <a:ext cx="7742094" cy="175432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Triangle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Как справиться </a:t>
            </a:r>
          </a:p>
          <a:p>
            <a:pPr algn="ctr"/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детской 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ложью?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000"/>
                            </p:stCondLst>
                            <p:childTnLst>
                              <p:par>
                                <p:cTn id="2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0"/>
                            </p:stCondLst>
                            <p:childTnLst>
                              <p:par>
                                <p:cTn id="3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214554"/>
            <a:ext cx="8928992" cy="3357586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 Narrow" pitchFamily="34" charset="0"/>
              </a:rPr>
              <a:t> </a:t>
            </a:r>
            <a:r>
              <a:rPr lang="ru-RU" sz="2800" dirty="0" smtClean="0">
                <a:solidFill>
                  <a:srgbClr val="C00000"/>
                </a:solidFill>
                <a:latin typeface="Arial Narrow" pitchFamily="34" charset="0"/>
              </a:rPr>
              <a:t>7. </a:t>
            </a:r>
            <a:r>
              <a:rPr lang="ru-RU" sz="2800" dirty="0" smtClean="0">
                <a:solidFill>
                  <a:srgbClr val="7030A0"/>
                </a:solidFill>
                <a:latin typeface="Arial Narrow" pitchFamily="34" charset="0"/>
              </a:rPr>
              <a:t>Не</a:t>
            </a:r>
            <a:r>
              <a:rPr lang="ru-RU" sz="2800" dirty="0" smtClean="0">
                <a:latin typeface="Arial Narrow" pitchFamily="34" charset="0"/>
              </a:rPr>
              <a:t> </a:t>
            </a:r>
            <a:r>
              <a:rPr lang="ru-RU" sz="2800" dirty="0" smtClean="0">
                <a:latin typeface="Arial Narrow" pitchFamily="34" charset="0"/>
              </a:rPr>
              <a:t>стоит заниматься  разоблачением;</a:t>
            </a:r>
            <a:br>
              <a:rPr lang="ru-RU" sz="2800" dirty="0" smtClean="0">
                <a:latin typeface="Arial Narrow" pitchFamily="34" charset="0"/>
              </a:rPr>
            </a:br>
            <a:r>
              <a:rPr lang="ru-RU" sz="2800" dirty="0" smtClean="0">
                <a:solidFill>
                  <a:srgbClr val="C00000"/>
                </a:solidFill>
                <a:latin typeface="Arial Narrow" pitchFamily="34" charset="0"/>
              </a:rPr>
              <a:t> </a:t>
            </a:r>
            <a:r>
              <a:rPr lang="ru-RU" sz="2800" dirty="0" smtClean="0">
                <a:solidFill>
                  <a:srgbClr val="C00000"/>
                </a:solidFill>
                <a:latin typeface="Arial Narrow" pitchFamily="34" charset="0"/>
              </a:rPr>
              <a:t>8.</a:t>
            </a:r>
            <a:r>
              <a:rPr lang="ru-RU" sz="2800" dirty="0" smtClean="0">
                <a:solidFill>
                  <a:srgbClr val="7030A0"/>
                </a:solidFill>
                <a:latin typeface="Arial Narrow" pitchFamily="34" charset="0"/>
              </a:rPr>
              <a:t> </a:t>
            </a:r>
            <a:r>
              <a:rPr lang="ru-RU" sz="2800" dirty="0" smtClean="0">
                <a:solidFill>
                  <a:srgbClr val="7030A0"/>
                </a:solidFill>
                <a:latin typeface="Arial Narrow" pitchFamily="34" charset="0"/>
              </a:rPr>
              <a:t>не </a:t>
            </a:r>
            <a:r>
              <a:rPr lang="ru-RU" sz="2800" dirty="0" smtClean="0">
                <a:latin typeface="Arial Narrow" pitchFamily="34" charset="0"/>
              </a:rPr>
              <a:t>называйте ребёнка вруном и обманщиком;</a:t>
            </a:r>
            <a:br>
              <a:rPr lang="ru-RU" sz="2800" dirty="0" smtClean="0">
                <a:latin typeface="Arial Narrow" pitchFamily="34" charset="0"/>
              </a:rPr>
            </a:br>
            <a:r>
              <a:rPr lang="ru-RU" sz="2800" dirty="0" smtClean="0">
                <a:solidFill>
                  <a:srgbClr val="C00000"/>
                </a:solidFill>
                <a:latin typeface="Arial Narrow" pitchFamily="34" charset="0"/>
              </a:rPr>
              <a:t> </a:t>
            </a:r>
            <a:r>
              <a:rPr lang="ru-RU" sz="2800" dirty="0" smtClean="0">
                <a:solidFill>
                  <a:srgbClr val="C00000"/>
                </a:solidFill>
                <a:latin typeface="Arial Narrow" pitchFamily="34" charset="0"/>
              </a:rPr>
              <a:t>9.</a:t>
            </a:r>
            <a:r>
              <a:rPr lang="ru-RU" sz="2800" dirty="0" smtClean="0">
                <a:solidFill>
                  <a:srgbClr val="7030A0"/>
                </a:solidFill>
                <a:latin typeface="Arial Narrow" pitchFamily="34" charset="0"/>
              </a:rPr>
              <a:t> не </a:t>
            </a:r>
            <a:r>
              <a:rPr lang="ru-RU" sz="2800" dirty="0" smtClean="0">
                <a:latin typeface="Arial Narrow" pitchFamily="34" charset="0"/>
              </a:rPr>
              <a:t>задевайте личность ребёнка;</a:t>
            </a:r>
            <a:br>
              <a:rPr lang="ru-RU" sz="2800" dirty="0" smtClean="0">
                <a:latin typeface="Arial Narrow" pitchFamily="34" charset="0"/>
              </a:rPr>
            </a:br>
            <a:r>
              <a:rPr lang="ru-RU" sz="2800" dirty="0" smtClean="0">
                <a:solidFill>
                  <a:srgbClr val="C00000"/>
                </a:solidFill>
                <a:latin typeface="Arial Narrow" pitchFamily="34" charset="0"/>
              </a:rPr>
              <a:t>10.</a:t>
            </a:r>
            <a:r>
              <a:rPr lang="ru-RU" sz="2800" dirty="0" smtClean="0">
                <a:solidFill>
                  <a:srgbClr val="7030A0"/>
                </a:solidFill>
                <a:latin typeface="Arial Narrow" pitchFamily="34" charset="0"/>
              </a:rPr>
              <a:t>Не</a:t>
            </a:r>
            <a:r>
              <a:rPr lang="ru-RU" sz="2800" dirty="0" smtClean="0">
                <a:latin typeface="Arial Narrow" pitchFamily="34" charset="0"/>
              </a:rPr>
              <a:t> </a:t>
            </a:r>
            <a:r>
              <a:rPr lang="ru-RU" sz="2800" dirty="0" smtClean="0">
                <a:latin typeface="Arial Narrow" pitchFamily="34" charset="0"/>
              </a:rPr>
              <a:t>обманывать детей, чтобы избежать   </a:t>
            </a:r>
            <a:br>
              <a:rPr lang="ru-RU" sz="2800" dirty="0" smtClean="0">
                <a:latin typeface="Arial Narrow" pitchFamily="34" charset="0"/>
              </a:rPr>
            </a:br>
            <a:r>
              <a:rPr lang="ru-RU" sz="2800" dirty="0" smtClean="0">
                <a:latin typeface="Arial Narrow" pitchFamily="34" charset="0"/>
              </a:rPr>
              <a:t>    скандала;</a:t>
            </a:r>
            <a:br>
              <a:rPr lang="ru-RU" sz="2800" dirty="0" smtClean="0">
                <a:latin typeface="Arial Narrow" pitchFamily="34" charset="0"/>
              </a:rPr>
            </a:br>
            <a:r>
              <a:rPr lang="ru-RU" sz="2800" dirty="0" smtClean="0">
                <a:latin typeface="Arial Narrow" pitchFamily="34" charset="0"/>
              </a:rPr>
              <a:t> </a:t>
            </a:r>
            <a:r>
              <a:rPr lang="ru-RU" sz="2800" dirty="0" smtClean="0">
                <a:solidFill>
                  <a:srgbClr val="C00000"/>
                </a:solidFill>
                <a:latin typeface="Arial Narrow" pitchFamily="34" charset="0"/>
              </a:rPr>
              <a:t>11.</a:t>
            </a:r>
            <a:r>
              <a:rPr lang="ru-RU" sz="2800" dirty="0" smtClean="0">
                <a:solidFill>
                  <a:srgbClr val="7030A0"/>
                </a:solidFill>
                <a:latin typeface="Arial Narrow" pitchFamily="34" charset="0"/>
              </a:rPr>
              <a:t>не</a:t>
            </a:r>
            <a:r>
              <a:rPr lang="ru-RU" sz="28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ru-RU" sz="2800" dirty="0" smtClean="0">
                <a:latin typeface="Arial Narrow" pitchFamily="34" charset="0"/>
              </a:rPr>
              <a:t>следует «запоминать» ложь. </a:t>
            </a:r>
            <a:br>
              <a:rPr lang="ru-RU" sz="2800" dirty="0" smtClean="0">
                <a:latin typeface="Arial Narrow" pitchFamily="34" charset="0"/>
              </a:rPr>
            </a:br>
            <a:r>
              <a:rPr lang="ru-RU" sz="2800" dirty="0" smtClean="0">
                <a:latin typeface="Arial Narrow" pitchFamily="34" charset="0"/>
              </a:rPr>
              <a:t>    </a:t>
            </a:r>
            <a:br>
              <a:rPr lang="ru-RU" sz="2800" dirty="0" smtClean="0">
                <a:latin typeface="Arial Narrow" pitchFamily="34" charset="0"/>
              </a:rPr>
            </a:br>
            <a:endParaRPr lang="ru-RU" sz="2800" dirty="0">
              <a:latin typeface="Arial Narrow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00430" y="6143644"/>
            <a:ext cx="4429156" cy="928694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214290"/>
            <a:ext cx="846217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Triangle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Как справиться </a:t>
            </a:r>
          </a:p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 детской ложью.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92922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Доверяет 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вам</a:t>
            </a:r>
            <a:endParaRPr lang="ru-RU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Не боится гнева или 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осуждения</a:t>
            </a:r>
            <a:endParaRPr lang="ru-RU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Уверен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чтобы ни случилось, его не унизят как 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личность</a:t>
            </a:r>
            <a:endParaRPr lang="ru-RU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Обсуждать будут не его, а поступок, который надо 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исправить</a:t>
            </a:r>
            <a:endParaRPr lang="ru-RU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Помогут, поддержат, когда ему 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плохо</a:t>
            </a:r>
            <a:endParaRPr lang="ru-RU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Ребёнок твёрдо знает: вы на его 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стороне</a:t>
            </a:r>
            <a:endParaRPr lang="ru-RU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Знает, что даже если накажут, то разумно и 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справедливо</a:t>
            </a:r>
            <a:endParaRPr lang="ru-RU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0"/>
            <a:ext cx="7885540" cy="16288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Triangle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Ребёнок честен с вами только тогда,</a:t>
            </a:r>
          </a:p>
          <a:p>
            <a:pPr algn="ctr"/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огда:</a:t>
            </a:r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000"/>
                            </p:stCondLst>
                            <p:childTnLst>
                              <p:par>
                                <p:cTn id="3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0"/>
                            </p:stCondLst>
                            <p:childTnLst>
                              <p:par>
                                <p:cTn id="4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2000"/>
                            </p:stCondLst>
                            <p:childTnLst>
                              <p:par>
                                <p:cTn id="4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330</Words>
  <Application>Microsoft Office PowerPoint</Application>
  <PresentationFormat>Экран (4:3)</PresentationFormat>
  <Paragraphs>77</Paragraphs>
  <Slides>10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Муниципальный этап республиканского конкурса «Учитель года - 2015» Родительское собрание  «ПОЧЕМУ ДЕТИ ЛГУТ?»</vt:lpstr>
      <vt:lpstr>Вопросы</vt:lpstr>
      <vt:lpstr>Слайд 3</vt:lpstr>
      <vt:lpstr>Слайд 4</vt:lpstr>
      <vt:lpstr>Слайд 5</vt:lpstr>
      <vt:lpstr>Слайд 6</vt:lpstr>
      <vt:lpstr>Слайд 7</vt:lpstr>
      <vt:lpstr> 7. Не стоит заниматься  разоблачением;  8. не называйте ребёнка вруном и обманщиком;  9. не задевайте личность ребёнка; 10.Не обманывать детей, чтобы избежать        скандала;  11.не следует «запоминать» ложь.       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Родительское собрание «ПОЧЕМУ ДЕТИ ЛГУТ?»</dc:title>
  <dc:creator>Admin</dc:creator>
  <cp:lastModifiedBy>Admin</cp:lastModifiedBy>
  <cp:revision>13</cp:revision>
  <dcterms:created xsi:type="dcterms:W3CDTF">2015-02-24T15:14:57Z</dcterms:created>
  <dcterms:modified xsi:type="dcterms:W3CDTF">2015-02-25T06:00:31Z</dcterms:modified>
</cp:coreProperties>
</file>