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79"/>
  </p:notesMasterIdLst>
  <p:sldIdLst>
    <p:sldId id="301" r:id="rId4"/>
    <p:sldId id="337" r:id="rId5"/>
    <p:sldId id="338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278" r:id="rId41"/>
    <p:sldId id="285" r:id="rId42"/>
    <p:sldId id="292" r:id="rId43"/>
    <p:sldId id="299" r:id="rId44"/>
    <p:sldId id="286" r:id="rId45"/>
    <p:sldId id="287" r:id="rId46"/>
    <p:sldId id="297" r:id="rId47"/>
    <p:sldId id="288" r:id="rId48"/>
    <p:sldId id="290" r:id="rId49"/>
    <p:sldId id="291" r:id="rId50"/>
    <p:sldId id="293" r:id="rId51"/>
    <p:sldId id="289" r:id="rId52"/>
    <p:sldId id="284" r:id="rId53"/>
    <p:sldId id="257" r:id="rId54"/>
    <p:sldId id="259" r:id="rId55"/>
    <p:sldId id="260" r:id="rId56"/>
    <p:sldId id="261" r:id="rId57"/>
    <p:sldId id="262" r:id="rId58"/>
    <p:sldId id="263" r:id="rId59"/>
    <p:sldId id="264" r:id="rId60"/>
    <p:sldId id="265" r:id="rId61"/>
    <p:sldId id="266" r:id="rId62"/>
    <p:sldId id="267" r:id="rId63"/>
    <p:sldId id="268" r:id="rId64"/>
    <p:sldId id="269" r:id="rId65"/>
    <p:sldId id="270" r:id="rId66"/>
    <p:sldId id="271" r:id="rId67"/>
    <p:sldId id="272" r:id="rId68"/>
    <p:sldId id="273" r:id="rId69"/>
    <p:sldId id="274" r:id="rId70"/>
    <p:sldId id="275" r:id="rId71"/>
    <p:sldId id="298" r:id="rId72"/>
    <p:sldId id="276" r:id="rId73"/>
    <p:sldId id="280" r:id="rId74"/>
    <p:sldId id="281" r:id="rId75"/>
    <p:sldId id="294" r:id="rId76"/>
    <p:sldId id="296" r:id="rId77"/>
    <p:sldId id="295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5C634F2-5182-42B9-961A-499D3CB7007C}">
          <p14:sldIdLst>
            <p14:sldId id="301"/>
            <p14:sldId id="337"/>
            <p14:sldId id="338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278"/>
          </p14:sldIdLst>
        </p14:section>
        <p14:section name="Раздел без заголовка" id="{57CF712F-8FB6-4212-84BD-794273F77EC8}">
          <p14:sldIdLst>
            <p14:sldId id="285"/>
            <p14:sldId id="292"/>
            <p14:sldId id="299"/>
            <p14:sldId id="286"/>
            <p14:sldId id="287"/>
            <p14:sldId id="297"/>
            <p14:sldId id="288"/>
            <p14:sldId id="290"/>
            <p14:sldId id="291"/>
            <p14:sldId id="293"/>
            <p14:sldId id="289"/>
            <p14:sldId id="284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98"/>
            <p14:sldId id="276"/>
            <p14:sldId id="280"/>
            <p14:sldId id="281"/>
            <p14:sldId id="294"/>
            <p14:sldId id="296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107F4-61E9-4254-B3E1-41088D496E30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1B7D3-D5C2-4710-B9AE-0BED0B27E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1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DB0D9-755F-4407-A0F7-088608160044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728"/>
            <a:ext cx="5006564" cy="3428634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5374"/>
            <a:ext cx="5028986" cy="4112900"/>
          </a:xfrm>
        </p:spPr>
        <p:txBody>
          <a:bodyPr/>
          <a:lstStyle/>
          <a:p>
            <a:pPr>
              <a:spcBef>
                <a:spcPct val="20000"/>
              </a:spcBef>
            </a:pPr>
            <a:endParaRPr lang="ru-RU" b="1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CCB5E-4C7E-4988-ABE6-72902110ACD2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728"/>
            <a:ext cx="5006564" cy="3428634"/>
          </a:xfrm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288BE-0FEA-4EA5-AC88-E6851817A25A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728"/>
            <a:ext cx="5006564" cy="3428634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DB0D9-755F-4407-A0F7-088608160044}" type="slidenum">
              <a:rPr lang="ru-RU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728"/>
            <a:ext cx="5006564" cy="3428634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5374"/>
            <a:ext cx="5028986" cy="4112900"/>
          </a:xfrm>
        </p:spPr>
        <p:txBody>
          <a:bodyPr/>
          <a:lstStyle/>
          <a:p>
            <a:pPr>
              <a:spcBef>
                <a:spcPct val="20000"/>
              </a:spcBef>
            </a:pPr>
            <a:endParaRPr lang="ru-RU" b="1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CCB5E-4C7E-4988-ABE6-72902110ACD2}" type="slidenum">
              <a:rPr lang="ru-RU">
                <a:solidFill>
                  <a:prstClr val="black"/>
                </a:solidFill>
              </a:rPr>
              <a:pPr/>
              <a:t>52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728"/>
            <a:ext cx="5006564" cy="3428634"/>
          </a:xfrm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288BE-0FEA-4EA5-AC88-E6851817A25A}" type="slidenum">
              <a:rPr lang="ru-RU">
                <a:solidFill>
                  <a:prstClr val="black"/>
                </a:solidFill>
              </a:rPr>
              <a:pPr/>
              <a:t>53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728"/>
            <a:ext cx="5006564" cy="3428634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81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3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70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343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08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093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4258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6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417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438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10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2890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5962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003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87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211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09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45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61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11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6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39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74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87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57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99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19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253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6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09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55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45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59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72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63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15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Флаг Всемирной организации здравоохранения (ВОЗ)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1775"/>
            <a:ext cx="10287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gradFill rotWithShape="1">
            <a:gsLst>
              <a:gs pos="0">
                <a:srgbClr val="5BAD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1579563" y="428625"/>
            <a:ext cx="421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66"/>
                </a:solidFill>
              </a:rPr>
              <a:t>ВСЕМИРНЫЙ ДЕНЬ ЗДОРОВЬЯ</a:t>
            </a:r>
          </a:p>
        </p:txBody>
      </p:sp>
      <p:pic>
        <p:nvPicPr>
          <p:cNvPr id="1041" name="Picture 17" descr="LOGO_LIVE_LONGER_P294"/>
          <p:cNvPicPr>
            <a:picLocks noChangeAspect="1" noChangeArrowheads="1"/>
          </p:cNvPicPr>
          <p:nvPr userDrawn="1"/>
        </p:nvPicPr>
        <p:blipFill>
          <a:blip r:embed="rId16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9075"/>
            <a:ext cx="16573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humb190_20091230094653340"/>
          <p:cNvPicPr>
            <a:picLocks noChangeAspect="1" noChangeArrowheads="1"/>
          </p:cNvPicPr>
          <p:nvPr userDrawn="1"/>
        </p:nvPicPr>
        <p:blipFill>
          <a:blip r:embed="rId17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r="11578"/>
          <a:stretch>
            <a:fillRect/>
          </a:stretch>
        </p:blipFill>
        <p:spPr bwMode="auto">
          <a:xfrm>
            <a:off x="228600" y="0"/>
            <a:ext cx="1143000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17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6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y-health.in.ua/content/big_3804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y-health.in.ua/content/big_3804.jpg" TargetMode="Externa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Какие физические явления на кухне вы знаете?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1882"/>
            <a:ext cx="7704856" cy="580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8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00B050"/>
                </a:solidFill>
              </a:rPr>
              <a:t>ПОВТОРЯЕМ ФОРМУЛЫ</a:t>
            </a:r>
            <a:endParaRPr lang="ru-RU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РЕШАЕМ КОЛИЧЕСТВЕННЫЕ  ЗАДАЧИ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Задача 1. </a:t>
            </a:r>
            <a:r>
              <a:rPr lang="ru-RU" sz="1600" dirty="0" smtClean="0"/>
              <a:t>Сколько энергии получит ваш организм, если вы выпьете один стакан чаю при 60ºС. (Массу воды в стакане принять равной 200г., температуру тела человека принять равной 37ºС, удельная теплоёмкость воды равна 4200 Дж/кг ºС)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Задача 2.</a:t>
            </a:r>
            <a:r>
              <a:rPr lang="ru-RU" sz="1600" dirty="0" smtClean="0"/>
              <a:t> При сжигании бензина выделилось 230 Дж теплоты. Определите массу сгоревшего бензина. (Удельная теплота сгорания бензина 4,6 Дж/кг)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Задача 3. </a:t>
            </a:r>
            <a:r>
              <a:rPr lang="ru-RU" sz="1600" dirty="0" smtClean="0"/>
              <a:t>Для получения 900 Дж теплоты 100г. железа нагрели на 20ºС. Какова удельная теплоёмкость железа?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Задача 4. </a:t>
            </a:r>
            <a:r>
              <a:rPr lang="ru-RU" sz="1600" dirty="0" smtClean="0"/>
              <a:t>При сжигании каменного угля выделилось Дж энергии. Определите массу сгоревшего угля. (Удельная теплота сгорания каменного угля 3,0Дж/кг)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Задача 5. </a:t>
            </a:r>
            <a:r>
              <a:rPr lang="ru-RU" sz="1600" dirty="0" smtClean="0"/>
              <a:t>Для получения 1800 Дж теплоты 100г. алюминия нагрели на 20ºС. Какова удельная теплоёмкость алюминия?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Задача 6. </a:t>
            </a:r>
            <a:r>
              <a:rPr lang="ru-RU" sz="1600" dirty="0" smtClean="0"/>
              <a:t>Объём каменного угля 0,12 м³. Какое количество теплоты выделится при полном сгорании угля? ( Удельная теплота сгорания  каменного угля 3 Дж/кг, а его плотность 1350кг/м³)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03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ПОГОВОРИМ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 О 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ПОСУДЕ 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ЦЕПТЕР</a:t>
            </a:r>
            <a:endParaRPr lang="ru-RU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8" name="Picture 6" descr="golden_mercur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534" r="67876" b="1700"/>
          <a:stretch>
            <a:fillRect/>
          </a:stretch>
        </p:blipFill>
        <p:spPr bwMode="auto">
          <a:xfrm>
            <a:off x="107950" y="1844675"/>
            <a:ext cx="2046288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2133600" y="2362200"/>
            <a:ext cx="6840538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7063"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900" b="1" dirty="0">
                <a:solidFill>
                  <a:srgbClr val="333399"/>
                </a:solidFill>
                <a:cs typeface="Arial" charset="0"/>
              </a:rPr>
              <a:t>КОМПАНИЯ ПЯТЬ РАЗ ПОЛУЧАЛА НАГРАДУ </a:t>
            </a:r>
            <a:r>
              <a:rPr lang="ru-RU" sz="1900" b="1" dirty="0">
                <a:solidFill>
                  <a:srgbClr val="CC0000"/>
                </a:solidFill>
                <a:cs typeface="Arial" charset="0"/>
              </a:rPr>
              <a:t>«ЗОЛОТОЙ МЕРКУРИЙ»</a:t>
            </a:r>
            <a:r>
              <a:rPr lang="ru-RU" sz="1900" b="1" dirty="0">
                <a:solidFill>
                  <a:srgbClr val="333399"/>
                </a:solidFill>
                <a:cs typeface="Arial" charset="0"/>
              </a:rPr>
              <a:t> ЗА РАЗВИТИЕ ИННОВАЦИОННЫХ ТЕХНОЛОГИЙ, РАЗРАБОТКУ                       И ПРОИЗВОДСТВО ОРИГИНАЛЬНОЙ ПРОДУКЦИИ</a:t>
            </a:r>
            <a:endParaRPr lang="en-US" sz="1900" b="1" dirty="0">
              <a:solidFill>
                <a:srgbClr val="333399"/>
              </a:solidFill>
              <a:cs typeface="Arial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1900" b="1" dirty="0">
              <a:solidFill>
                <a:srgbClr val="333399"/>
              </a:solidFill>
              <a:cs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900" b="1" dirty="0">
                <a:solidFill>
                  <a:srgbClr val="333399"/>
                </a:solidFill>
                <a:cs typeface="Arial" charset="0"/>
              </a:rPr>
              <a:t>КОМПАНИЯ ЯВЛЯЕТСЯ ПОЧЕТНЫМ ЧЛЕНОМ</a:t>
            </a:r>
            <a:r>
              <a:rPr lang="ru-RU" sz="19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sz="1900" b="1" dirty="0">
                <a:solidFill>
                  <a:srgbClr val="CC0000"/>
                </a:solidFill>
                <a:cs typeface="Arial" charset="0"/>
              </a:rPr>
              <a:t>РОССИЙСКОЙ АКАДЕМИИ ЕСТЕСТВЕННЫХ НАУК</a:t>
            </a:r>
            <a:r>
              <a:rPr lang="ru-RU" sz="1900" b="1" dirty="0">
                <a:solidFill>
                  <a:srgbClr val="333399"/>
                </a:solidFill>
                <a:cs typeface="Arial" charset="0"/>
              </a:rPr>
              <a:t>              ЗА ВКЛАД В ОЗДОРОВЛЕНИЕ НАЦИИ</a:t>
            </a:r>
          </a:p>
        </p:txBody>
      </p:sp>
      <p:sp>
        <p:nvSpPr>
          <p:cNvPr id="218115" name="AutoShape 3" descr="mercury10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8116" name="AutoShape 4" descr="mercury10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FFFFFF"/>
                </a:solidFill>
              </a:rPr>
              <a:t>ZEPTER INTERNATIONAL</a:t>
            </a:r>
            <a:r>
              <a:rPr lang="ru-RU" sz="2400" b="1">
                <a:solidFill>
                  <a:srgbClr val="FFFFFF"/>
                </a:solidFill>
              </a:rPr>
              <a:t>: МИРОВОЕ ПРИЗНАНИЕ</a:t>
            </a:r>
          </a:p>
        </p:txBody>
      </p:sp>
    </p:spTree>
    <p:extLst>
      <p:ext uri="{BB962C8B-B14F-4D97-AF65-F5344CB8AC3E}">
        <p14:creationId xmlns:p14="http://schemas.microsoft.com/office/powerpoint/2010/main" val="28907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AutoShape 2"/>
          <p:cNvSpPr>
            <a:spLocks noChangeArrowheads="1"/>
          </p:cNvSpPr>
          <p:nvPr/>
        </p:nvSpPr>
        <p:spPr bwMode="auto">
          <a:xfrm>
            <a:off x="250825" y="2133600"/>
            <a:ext cx="8642350" cy="3817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b="1">
              <a:solidFill>
                <a:srgbClr val="00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ЗДОРОВЬЕ – </a:t>
            </a:r>
            <a:r>
              <a:rPr lang="ru-RU" sz="2400" b="1">
                <a:solidFill>
                  <a:srgbClr val="000066"/>
                </a:solidFill>
              </a:rPr>
              <a:t>это продукт, который стоит очень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                           </a:t>
            </a:r>
            <a:r>
              <a:rPr lang="en-US" sz="2400" b="1">
                <a:solidFill>
                  <a:srgbClr val="000066"/>
                </a:solidFill>
              </a:rPr>
              <a:t>  </a:t>
            </a:r>
            <a:r>
              <a:rPr lang="ru-RU" sz="2400" b="1">
                <a:solidFill>
                  <a:srgbClr val="000066"/>
                </a:solidFill>
              </a:rPr>
              <a:t>дорого. Это то, о чем следует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                           </a:t>
            </a:r>
            <a:r>
              <a:rPr lang="en-US" sz="2400" b="1">
                <a:solidFill>
                  <a:srgbClr val="000066"/>
                </a:solidFill>
              </a:rPr>
              <a:t>  </a:t>
            </a:r>
            <a:r>
              <a:rPr lang="ru-RU" sz="2400" b="1">
                <a:solidFill>
                  <a:srgbClr val="000066"/>
                </a:solidFill>
              </a:rPr>
              <a:t>говорить серьезно!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ЗДОРОВЬЕ – </a:t>
            </a:r>
            <a:r>
              <a:rPr lang="ru-RU" sz="2400" b="1">
                <a:solidFill>
                  <a:srgbClr val="000066"/>
                </a:solidFill>
              </a:rPr>
              <a:t>это счастье!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ЗДОРОВЬЕ – </a:t>
            </a:r>
            <a:r>
              <a:rPr lang="ru-RU" sz="2400" b="1">
                <a:solidFill>
                  <a:srgbClr val="000066"/>
                </a:solidFill>
              </a:rPr>
              <a:t>это успех!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ЗДОРОВЬЕ – </a:t>
            </a:r>
            <a:r>
              <a:rPr lang="ru-RU" sz="2400" b="1">
                <a:solidFill>
                  <a:srgbClr val="000066"/>
                </a:solidFill>
              </a:rPr>
              <a:t>это то о чем думает каждый человек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                            </a:t>
            </a:r>
            <a:r>
              <a:rPr lang="en-US" sz="2400" b="1">
                <a:solidFill>
                  <a:srgbClr val="000066"/>
                </a:solidFill>
              </a:rPr>
              <a:t> </a:t>
            </a:r>
            <a:r>
              <a:rPr lang="ru-RU" sz="2400" b="1">
                <a:solidFill>
                  <a:srgbClr val="000066"/>
                </a:solidFill>
              </a:rPr>
              <a:t>в этом мире!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ЗДОРОВЬЕ – </a:t>
            </a:r>
            <a:r>
              <a:rPr lang="ru-RU" sz="2400" b="1">
                <a:solidFill>
                  <a:srgbClr val="000066"/>
                </a:solidFill>
              </a:rPr>
              <a:t>это в компании </a:t>
            </a:r>
            <a:r>
              <a:rPr lang="en-US" sz="2400" b="1">
                <a:solidFill>
                  <a:srgbClr val="000066"/>
                </a:solidFill>
              </a:rPr>
              <a:t>ZEPTER International </a:t>
            </a:r>
            <a:endParaRPr lang="ru-RU" sz="2400" b="1">
              <a:solidFill>
                <a:srgbClr val="00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                             основополагающий принцип!</a:t>
            </a:r>
            <a:endParaRPr lang="ru-RU" sz="1600" b="1">
              <a:solidFill>
                <a:srgbClr val="00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        </a:t>
            </a: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900113" y="6021388"/>
            <a:ext cx="7343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50000">
                      <a:schemeClr val="bg1"/>
                    </a:gs>
                    <a:gs pos="100000">
                      <a:srgbClr val="CCE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000" b="1" u="sng">
                <a:solidFill>
                  <a:srgbClr val="CC0000"/>
                </a:solidFill>
              </a:rPr>
              <a:t>ЗДОРОВЬЕ – БЕСЦЕННО</a:t>
            </a: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C1C1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333399"/>
                </a:solidFill>
              </a:rPr>
              <a:t>ЧТО ТАКОЕ ЗДОРОВЬЕ?</a:t>
            </a:r>
            <a:endParaRPr lang="ru-RU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23850" y="981075"/>
            <a:ext cx="856932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500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" y="4183063"/>
            <a:ext cx="5486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ЗДОРОВЬЕ </a:t>
            </a:r>
            <a:r>
              <a:rPr lang="ru-RU" sz="2400" b="1">
                <a:solidFill>
                  <a:srgbClr val="000099"/>
                </a:solidFill>
              </a:rPr>
              <a:t>– ЭТО ЕЖЕДНЕВНЫЙ</a:t>
            </a:r>
            <a:r>
              <a:rPr lang="ru-RU" sz="2400" b="1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2400" b="1">
                <a:solidFill>
                  <a:srgbClr val="000099"/>
                </a:solidFill>
              </a:rPr>
              <a:t>ТРУД И ВНИМАНИЕ К СЕБЕ</a:t>
            </a:r>
            <a:endParaRPr lang="cs-CZ" sz="2400" b="1">
              <a:solidFill>
                <a:srgbClr val="000099"/>
              </a:solidFill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381000" y="2373313"/>
            <a:ext cx="5486400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ЛЕГЧЕ ПРЕДУПРЕДИТЬ </a:t>
            </a:r>
            <a:r>
              <a:rPr lang="en-US" sz="2400" b="1">
                <a:solidFill>
                  <a:srgbClr val="CC0000"/>
                </a:solidFill>
              </a:rPr>
              <a:t>   </a:t>
            </a:r>
            <a:r>
              <a:rPr lang="ru-RU" sz="2400" b="1">
                <a:solidFill>
                  <a:srgbClr val="CC0000"/>
                </a:solidFill>
              </a:rPr>
              <a:t>БОЛЕЗНЬ,</a:t>
            </a:r>
            <a:endParaRPr lang="en-US" sz="2400" b="1">
              <a:solidFill>
                <a:srgbClr val="CC0000"/>
              </a:solidFill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 ЧЕМ ПОТОМ ЕЕ ЛЕЧИТЬ</a:t>
            </a:r>
            <a:r>
              <a:rPr lang="en-US" sz="2400" b="1">
                <a:solidFill>
                  <a:srgbClr val="CC0000"/>
                </a:solidFill>
              </a:rPr>
              <a:t>!</a:t>
            </a:r>
            <a:endParaRPr lang="cs-CZ" sz="2400" b="1">
              <a:solidFill>
                <a:srgbClr val="CC0000"/>
              </a:solidFill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617537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НАШЕ ЗДОРОВЬЕ В НАШИХ РУКАХ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ЗНАЧЕНИЕ ПРОФИЛАКТИКИ</a:t>
            </a:r>
          </a:p>
        </p:txBody>
      </p:sp>
      <p:pic>
        <p:nvPicPr>
          <p:cNvPr id="68619" name="Picture 11" descr="doc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30003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6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grfw-drink-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158432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3" name="Picture 3" descr="grfw-fruit-v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92338"/>
            <a:ext cx="15128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4" name="Picture 4" descr="grfw-f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15128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1943100" y="4868863"/>
            <a:ext cx="7092950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u="sng">
                <a:solidFill>
                  <a:srgbClr val="CC0000"/>
                </a:solidFill>
              </a:rPr>
              <a:t>Пейте много воды!</a:t>
            </a:r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333399"/>
                </a:solidFill>
              </a:rPr>
              <a:t>– Минимум 6 стаканов в день.</a:t>
            </a:r>
          </a:p>
        </p:txBody>
      </p:sp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1908175" y="3284538"/>
            <a:ext cx="7092950" cy="1368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u="sng">
                <a:solidFill>
                  <a:srgbClr val="CC0000"/>
                </a:solidFill>
              </a:rPr>
              <a:t>Контролируйте уровень холестерина!</a:t>
            </a:r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333399"/>
                </a:solidFill>
              </a:rPr>
              <a:t>Выбирайте продукты, содержащие ненасыщенные или мононенасыщенные жиры. Меньше жареных продуктов, выбирайте постное мясо и рыбу!</a:t>
            </a:r>
          </a:p>
        </p:txBody>
      </p:sp>
      <p:sp>
        <p:nvSpPr>
          <p:cNvPr id="250888" name="Rectangle 8"/>
          <p:cNvSpPr>
            <a:spLocks noChangeArrowheads="1"/>
          </p:cNvSpPr>
          <p:nvPr/>
        </p:nvSpPr>
        <p:spPr bwMode="auto">
          <a:xfrm>
            <a:off x="1908175" y="2132013"/>
            <a:ext cx="7235825" cy="1152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u="sng">
                <a:solidFill>
                  <a:srgbClr val="CC0000"/>
                </a:solidFill>
              </a:rPr>
              <a:t>Правильно питайтесь!</a:t>
            </a:r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333399"/>
                </a:solidFill>
              </a:rPr>
              <a:t>– Ешьте много свежих фруктов, овощей, цельнозерновых и обезжиренных продуктов. Уменьшите потребление соли! Это может помочь в снижении кровяного давления.</a:t>
            </a:r>
          </a:p>
        </p:txBody>
      </p:sp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9613" y="5734050"/>
            <a:ext cx="7129462" cy="100806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sz="2000" b="1" u="sng">
                <a:solidFill>
                  <a:srgbClr val="CC0000"/>
                </a:solidFill>
              </a:rPr>
              <a:t>Физическая активность</a:t>
            </a:r>
            <a:r>
              <a:rPr lang="ru-RU" sz="2000"/>
              <a:t> </a:t>
            </a:r>
            <a:r>
              <a:rPr lang="ru-RU" sz="2000">
                <a:solidFill>
                  <a:schemeClr val="accent2"/>
                </a:solidFill>
              </a:rPr>
              <a:t>- каждый день 30 минут. Сделайте ее неотъемлемой частью Вашей жизни!</a:t>
            </a:r>
          </a:p>
        </p:txBody>
      </p:sp>
      <p:pic>
        <p:nvPicPr>
          <p:cNvPr id="250890" name="Picture 10" descr="grfw-excerci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84838"/>
            <a:ext cx="15843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НЕОБХОДИМО ДЕЙСТВОВАТЬ!!</a:t>
            </a:r>
            <a:r>
              <a:rPr lang="en-US" sz="2800" b="1">
                <a:solidFill>
                  <a:srgbClr val="FFFFFF"/>
                </a:solidFill>
              </a:rPr>
              <a:t>!</a:t>
            </a:r>
            <a:endParaRPr lang="ru-RU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 descr="no-smo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3" r="-4723"/>
          <a:stretch>
            <a:fillRect/>
          </a:stretch>
        </p:blipFill>
        <p:spPr bwMode="auto">
          <a:xfrm>
            <a:off x="250825" y="4508500"/>
            <a:ext cx="1512888" cy="92233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1835150" y="2205038"/>
            <a:ext cx="7235825" cy="1008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b="1" u="sng">
                <a:solidFill>
                  <a:srgbClr val="CC0000"/>
                </a:solidFill>
              </a:rPr>
              <a:t>Контролируйте свой вес!</a:t>
            </a:r>
            <a:r>
              <a:rPr lang="ru-RU" sz="2200">
                <a:solidFill>
                  <a:srgbClr val="000000"/>
                </a:solidFill>
              </a:rPr>
              <a:t> </a:t>
            </a:r>
            <a:r>
              <a:rPr lang="ru-RU" sz="2200">
                <a:solidFill>
                  <a:srgbClr val="333399"/>
                </a:solidFill>
              </a:rPr>
              <a:t>– Избегая избыточного веса и ожирения, Вы минимизируете риск заболевания ССЗ и диабетом.</a:t>
            </a: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1943100" y="4508500"/>
            <a:ext cx="7092950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b="1" u="sng">
                <a:solidFill>
                  <a:srgbClr val="CC0000"/>
                </a:solidFill>
              </a:rPr>
              <a:t>Не курите!</a:t>
            </a:r>
            <a:r>
              <a:rPr lang="ru-RU" sz="2200">
                <a:solidFill>
                  <a:srgbClr val="000000"/>
                </a:solidFill>
              </a:rPr>
              <a:t> </a:t>
            </a:r>
            <a:r>
              <a:rPr lang="ru-RU" sz="2200">
                <a:solidFill>
                  <a:srgbClr val="333399"/>
                </a:solidFill>
              </a:rPr>
              <a:t>- Курение является серьезным фактором риска для развития ССЗ. </a:t>
            </a:r>
          </a:p>
        </p:txBody>
      </p:sp>
      <p:pic>
        <p:nvPicPr>
          <p:cNvPr id="251910" name="Picture 6" descr="waist mea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14414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11" name="Picture 7" descr="maintain a healthy w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3"/>
          <a:stretch>
            <a:fillRect/>
          </a:stretch>
        </p:blipFill>
        <p:spPr bwMode="auto">
          <a:xfrm>
            <a:off x="250825" y="3429000"/>
            <a:ext cx="1512888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1908175" y="3357563"/>
            <a:ext cx="7235825" cy="1009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b="1" u="sng">
                <a:solidFill>
                  <a:srgbClr val="CC0000"/>
                </a:solidFill>
              </a:rPr>
              <a:t>Знайте и контролируйте свои показатели!</a:t>
            </a:r>
            <a:r>
              <a:rPr lang="ru-RU" sz="2200">
                <a:solidFill>
                  <a:srgbClr val="000000"/>
                </a:solidFill>
              </a:rPr>
              <a:t> </a:t>
            </a:r>
            <a:r>
              <a:rPr lang="ru-RU" sz="2200">
                <a:solidFill>
                  <a:srgbClr val="333399"/>
                </a:solidFill>
              </a:rPr>
              <a:t>– ИМТ, уровень жировых отложений, объем талии, уровень холестерина и глюкозы в крови, кровяное давление.</a:t>
            </a:r>
          </a:p>
        </p:txBody>
      </p:sp>
      <p:pic>
        <p:nvPicPr>
          <p:cNvPr id="251913" name="Picture 9" descr="Бесплатный интерне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75300"/>
            <a:ext cx="1512888" cy="10937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1905000" y="5589588"/>
            <a:ext cx="7092950" cy="1008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b="1" u="sng">
                <a:solidFill>
                  <a:srgbClr val="CC0000"/>
                </a:solidFill>
              </a:rPr>
              <a:t>Периодически консультируйтесь с врачами!</a:t>
            </a:r>
            <a:r>
              <a:rPr lang="ru-RU" sz="2200">
                <a:solidFill>
                  <a:srgbClr val="000000"/>
                </a:solidFill>
              </a:rPr>
              <a:t> </a:t>
            </a:r>
            <a:r>
              <a:rPr lang="ru-RU" sz="2200">
                <a:solidFill>
                  <a:srgbClr val="333399"/>
                </a:solidFill>
              </a:rPr>
              <a:t>Регулярно исследуйте состояние своего здоровья!</a:t>
            </a:r>
          </a:p>
        </p:txBody>
      </p:sp>
      <p:sp>
        <p:nvSpPr>
          <p:cNvPr id="251918" name="Text Box 14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НЕОБХОДИМО ДЕЙСТВОВАТЬ!!</a:t>
            </a:r>
            <a:r>
              <a:rPr lang="en-US" sz="2800" b="1">
                <a:solidFill>
                  <a:srgbClr val="FFFFFF"/>
                </a:solidFill>
              </a:rPr>
              <a:t>!</a:t>
            </a:r>
            <a:endParaRPr lang="ru-RU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ChangeArrowheads="1"/>
          </p:cNvSpPr>
          <p:nvPr/>
        </p:nvSpPr>
        <p:spPr bwMode="auto">
          <a:xfrm>
            <a:off x="4067175" y="2471738"/>
            <a:ext cx="5000625" cy="3090862"/>
          </a:xfrm>
          <a:prstGeom prst="roundRect">
            <a:avLst>
              <a:gd name="adj" fmla="val 1256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600" b="1">
                <a:solidFill>
                  <a:srgbClr val="000099"/>
                </a:solidFill>
              </a:rPr>
              <a:t>«ЕСЛИ НЕ БУДЕШЬ ЕСТЬ    ПИЩУ КАК ЛЕКАРСТВО, 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600" b="1">
                <a:solidFill>
                  <a:srgbClr val="000099"/>
                </a:solidFill>
              </a:rPr>
              <a:t>БУДЕШЬ ЕСТЬ ЛЕКАРСТВО КАК ПИЩУ…»</a:t>
            </a:r>
          </a:p>
          <a:p>
            <a:pPr algn="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600" b="1" i="1">
                <a:solidFill>
                  <a:srgbClr val="000099"/>
                </a:solidFill>
              </a:rPr>
              <a:t>Сократ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«ДА БУДЕТ ПИЩА ЛЕКАРСТВОМ ТВОИМ …»</a:t>
            </a:r>
          </a:p>
        </p:txBody>
      </p:sp>
      <p:pic>
        <p:nvPicPr>
          <p:cNvPr id="67590" name="Picture 6" descr="Картинка 359 из 293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49513"/>
            <a:ext cx="3962400" cy="311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8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084888" y="2060575"/>
            <a:ext cx="28797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240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3886200" y="2295525"/>
            <a:ext cx="5102225" cy="3876675"/>
          </a:xfrm>
          <a:prstGeom prst="roundRect">
            <a:avLst>
              <a:gd name="adj" fmla="val 1256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endParaRPr lang="en-US" sz="2800" b="1">
              <a:solidFill>
                <a:srgbClr val="000099"/>
              </a:solidFill>
            </a:endParaRP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000099"/>
                </a:solidFill>
              </a:rPr>
              <a:t>… ЗДОРОВОЕ ПИТАНИЕ ЗАВИСИТ ОТ ТОГО,                     </a:t>
            </a:r>
            <a:r>
              <a:rPr lang="ru-RU" sz="2800" b="1">
                <a:solidFill>
                  <a:srgbClr val="CC0000"/>
                </a:solidFill>
              </a:rPr>
              <a:t>КАК</a:t>
            </a:r>
            <a:r>
              <a:rPr lang="ru-RU" sz="2800" b="1">
                <a:solidFill>
                  <a:srgbClr val="000099"/>
                </a:solidFill>
              </a:rPr>
              <a:t> И </a:t>
            </a:r>
            <a:r>
              <a:rPr lang="ru-RU" sz="2800" b="1">
                <a:solidFill>
                  <a:srgbClr val="CC0000"/>
                </a:solidFill>
              </a:rPr>
              <a:t>В ЧЕМ</a:t>
            </a:r>
            <a:r>
              <a:rPr lang="ru-RU" sz="2800" b="1">
                <a:solidFill>
                  <a:srgbClr val="000099"/>
                </a:solidFill>
              </a:rPr>
              <a:t> МЫ ГОТОВИМ?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endParaRPr lang="ru-RU" sz="2800" b="1">
              <a:solidFill>
                <a:srgbClr val="FF0000"/>
              </a:solidFill>
            </a:endParaRP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3719513" cy="46482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ДУМАЛИ ЛИ ВЫ О ТОМ, ЧТО…</a:t>
            </a:r>
          </a:p>
        </p:txBody>
      </p:sp>
    </p:spTree>
    <p:extLst>
      <p:ext uri="{BB962C8B-B14F-4D97-AF65-F5344CB8AC3E}">
        <p14:creationId xmlns:p14="http://schemas.microsoft.com/office/powerpoint/2010/main" val="36795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СТИХОТВОРЕНИЕ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30" y="1600200"/>
            <a:ext cx="44351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761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962400" y="2239963"/>
            <a:ext cx="46482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>
                <a:solidFill>
                  <a:srgbClr val="CC0000"/>
                </a:solidFill>
              </a:rPr>
              <a:t>В ВОДЕ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77838" y="5715000"/>
            <a:ext cx="82089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МЫ ЕДИМ ОВОЩИ, ПРАКТИЧЕСКИ </a:t>
            </a:r>
            <a:r>
              <a:rPr lang="en-US" sz="2400" b="1">
                <a:solidFill>
                  <a:srgbClr val="CC0000"/>
                </a:solidFill>
              </a:rPr>
              <a:t>              </a:t>
            </a:r>
            <a:r>
              <a:rPr lang="ru-RU" sz="2400" b="1">
                <a:solidFill>
                  <a:srgbClr val="CC0000"/>
                </a:solidFill>
              </a:rPr>
              <a:t>ЛИШЕННЫЕ ПИТАТЕЛЬНОЙ ЦЕННОСТИ!</a:t>
            </a:r>
            <a:r>
              <a:rPr lang="ru-RU" sz="2800" b="1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4300538" y="3509963"/>
            <a:ext cx="4233862" cy="1511300"/>
          </a:xfrm>
          <a:prstGeom prst="roundRect">
            <a:avLst>
              <a:gd name="adj" fmla="val 1256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ВИТАМИНЫ И ПОЛЕЗНЫЕ ВЕЩЕСТВА ДОСТАЮТСЯ РАКОВИНЕ!</a:t>
            </a:r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65325"/>
            <a:ext cx="3173413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КАК МЫ ОБЫЧНО ВАРИМ ОВОЩИ?</a:t>
            </a:r>
          </a:p>
        </p:txBody>
      </p:sp>
    </p:spTree>
    <p:extLst>
      <p:ext uri="{BB962C8B-B14F-4D97-AF65-F5344CB8AC3E}">
        <p14:creationId xmlns:p14="http://schemas.microsoft.com/office/powerpoint/2010/main" val="15915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04800" y="2016125"/>
            <a:ext cx="623411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МОЖНО ЛИ ГОТОВИТЬ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ЗДОРОВУЮ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ОДНОВРЕМЕННО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ВКУСНУЮ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ПИЩУ?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04800" y="3311525"/>
            <a:ext cx="619283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МОЖНО ЛИ </a:t>
            </a: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ЭКОНОМИТЬ ВРЕМЯ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ПРИГОТОВЛЕНИИ ЗДОРОВОЙ ПИЩИ И УХОДЕ ЗА ПОСУДОЙ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04800" y="4968875"/>
            <a:ext cx="66611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МОЖНО ЛИ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ЭКОНОМИТЬ ДЕНЬГИ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ПРИ ПРИГОТОВЛЕНИИ КАЧЕСТВЕННОЙ ПИЩИ?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6408738" y="1249363"/>
            <a:ext cx="233997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5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0" y="1233488"/>
            <a:ext cx="9144000" cy="519112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А МОЖНО ПО-ДРУГОМУ?</a:t>
            </a:r>
          </a:p>
        </p:txBody>
      </p:sp>
    </p:spTree>
    <p:extLst>
      <p:ext uri="{BB962C8B-B14F-4D97-AF65-F5344CB8AC3E}">
        <p14:creationId xmlns:p14="http://schemas.microsoft.com/office/powerpoint/2010/main" val="312357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49"/>
          <a:stretch>
            <a:fillRect/>
          </a:stretch>
        </p:blipFill>
        <p:spPr bwMode="auto">
          <a:xfrm>
            <a:off x="304800" y="2590800"/>
            <a:ext cx="4114800" cy="36877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4211638" y="5734050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0" y="6248400"/>
            <a:ext cx="9144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399FF"/>
                    </a:gs>
                    <a:gs pos="50000">
                      <a:srgbClr val="CBEBFF"/>
                    </a:gs>
                    <a:gs pos="100000">
                      <a:srgbClr val="33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18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ПРИНЕСИ ПОЛЬЗУ СВОЕМУ ЗДОРОВЬЮ!  </a:t>
            </a: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4645025" y="2362200"/>
            <a:ext cx="4270375" cy="38766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СОХРАНЯЮТСЯ</a:t>
            </a:r>
            <a:r>
              <a:rPr lang="ru-RU" sz="2400" b="1">
                <a:solidFill>
                  <a:srgbClr val="CC0000"/>
                </a:solidFill>
              </a:rPr>
              <a:t> </a:t>
            </a:r>
            <a:r>
              <a:rPr lang="ru-RU" sz="2200" b="1">
                <a:solidFill>
                  <a:srgbClr val="000099"/>
                </a:solidFill>
              </a:rPr>
              <a:t>ВИТАМИНЫ, ПРОТЕИНЫ,МИНЕРАЛЫ            И ПОЛЕЗНЫЕ СВОЙСТВА ПРОДУКТОВ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200" b="1">
                <a:solidFill>
                  <a:srgbClr val="000099"/>
                </a:solidFill>
              </a:rPr>
              <a:t>ПИЩА</a:t>
            </a:r>
            <a:r>
              <a:rPr lang="ru-RU" sz="2400" b="1">
                <a:solidFill>
                  <a:srgbClr val="000066"/>
                </a:solidFill>
              </a:rPr>
              <a:t> </a:t>
            </a:r>
            <a:r>
              <a:rPr lang="ru-RU" sz="2800" b="1">
                <a:solidFill>
                  <a:srgbClr val="CC0000"/>
                </a:solidFill>
              </a:rPr>
              <a:t>НЕ ТЕРЯЕТ</a:t>
            </a:r>
            <a:r>
              <a:rPr lang="ru-RU" sz="2400" b="1">
                <a:solidFill>
                  <a:srgbClr val="000066"/>
                </a:solidFill>
              </a:rPr>
              <a:t> </a:t>
            </a:r>
            <a:r>
              <a:rPr lang="ru-RU" sz="2200" b="1">
                <a:solidFill>
                  <a:srgbClr val="000099"/>
                </a:solidFill>
              </a:rPr>
              <a:t>СВОЕГО ПРИРОДНОГО АРОМАТА, ЦВЕТА И КОНСИСТЕНЦИИ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0" y="1752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399FF"/>
                    </a:gs>
                    <a:gs pos="50000">
                      <a:srgbClr val="CBEBFF"/>
                    </a:gs>
                    <a:gs pos="100000">
                      <a:srgbClr val="33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>
                <a:solidFill>
                  <a:srgbClr val="CC0000"/>
                </a:solidFill>
              </a:rPr>
              <a:t>БЕЗ ВОДЫ! 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КАК МЫ ГОТОВИМ С </a:t>
            </a:r>
            <a:r>
              <a:rPr lang="en-US" sz="2800" b="1">
                <a:solidFill>
                  <a:srgbClr val="FFFFFF"/>
                </a:solidFill>
              </a:rPr>
              <a:t>ZEPTER</a:t>
            </a:r>
            <a:r>
              <a:rPr lang="ru-RU" sz="2800" b="1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125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852863" cy="3135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4495800" y="2438400"/>
            <a:ext cx="4156075" cy="31019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ВЫ МОЖЕТЕ ГОТОВИТЬ БЛЮДА</a:t>
            </a:r>
            <a:r>
              <a:rPr lang="ru-RU" sz="2800" b="1">
                <a:solidFill>
                  <a:srgbClr val="000066"/>
                </a:solidFill>
              </a:rPr>
              <a:t> </a:t>
            </a:r>
            <a:r>
              <a:rPr lang="ru-RU" sz="2800" b="1">
                <a:solidFill>
                  <a:srgbClr val="CC0000"/>
                </a:solidFill>
              </a:rPr>
              <a:t>БЫСТРЕЕ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БЕЗ</a:t>
            </a:r>
            <a:r>
              <a:rPr lang="ru-RU" sz="2800" b="1">
                <a:solidFill>
                  <a:srgbClr val="000066"/>
                </a:solidFill>
              </a:rPr>
              <a:t> </a:t>
            </a:r>
            <a:r>
              <a:rPr lang="ru-RU" sz="2400" b="1">
                <a:solidFill>
                  <a:srgbClr val="000099"/>
                </a:solidFill>
              </a:rPr>
              <a:t>ЛИШНЕГО ЖИРА , КАЛОРИЙ И</a:t>
            </a:r>
            <a:r>
              <a:rPr lang="ru-RU" sz="2800" b="1">
                <a:solidFill>
                  <a:srgbClr val="000066"/>
                </a:solidFill>
              </a:rPr>
              <a:t> </a:t>
            </a:r>
            <a:r>
              <a:rPr lang="ru-RU" sz="2800" b="1">
                <a:solidFill>
                  <a:srgbClr val="CC0000"/>
                </a:solidFill>
              </a:rPr>
              <a:t>ХОЛЕСТЕРИНА 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0" y="5867400"/>
            <a:ext cx="9144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399FF"/>
                    </a:gs>
                    <a:gs pos="50000">
                      <a:srgbClr val="CBEBFF"/>
                    </a:gs>
                    <a:gs pos="100000">
                      <a:srgbClr val="33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 bIns="82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СБАЛАНСИРОВАННАЯ ДИЕТА </a:t>
            </a:r>
            <a:endParaRPr lang="en-US" sz="2400" b="1">
              <a:solidFill>
                <a:srgbClr val="CC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ИЗ ВКУСНЫХ, ПОЛЕЗНЫХ И КРАСИВЫХ БЛЮД!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КАК МЫ ГОТОВИМ С </a:t>
            </a:r>
            <a:r>
              <a:rPr lang="en-US" sz="2800" b="1">
                <a:solidFill>
                  <a:srgbClr val="FFFFFF"/>
                </a:solidFill>
              </a:rPr>
              <a:t>ZEPTER</a:t>
            </a:r>
            <a:r>
              <a:rPr lang="ru-RU" sz="2800" b="1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533400" y="175260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CC0000"/>
                </a:solidFill>
              </a:rPr>
              <a:t>БЕЗ ЖИРОВ!</a:t>
            </a:r>
          </a:p>
        </p:txBody>
      </p:sp>
    </p:spTree>
    <p:extLst>
      <p:ext uri="{BB962C8B-B14F-4D97-AF65-F5344CB8AC3E}">
        <p14:creationId xmlns:p14="http://schemas.microsoft.com/office/powerpoint/2010/main" val="6354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187450" y="2852738"/>
            <a:ext cx="69119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360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3284538" y="2287588"/>
            <a:ext cx="5707062" cy="3733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ЗА СЧЕТ</a:t>
            </a:r>
            <a:r>
              <a:rPr lang="ru-RU" sz="2400" b="1">
                <a:solidFill>
                  <a:srgbClr val="000066"/>
                </a:solidFill>
              </a:rPr>
              <a:t>                                    </a:t>
            </a:r>
            <a:r>
              <a:rPr lang="ru-RU" sz="2400" b="1">
                <a:solidFill>
                  <a:srgbClr val="CC0000"/>
                </a:solidFill>
              </a:rPr>
              <a:t>СОВЕРШЕННОГО МАТЕРИАЛА</a:t>
            </a:r>
            <a:r>
              <a:rPr lang="ru-RU">
                <a:solidFill>
                  <a:srgbClr val="CC0000"/>
                </a:solidFill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ЗА СЧЕТ                     УНИКАЛЬНОЙ</a:t>
            </a:r>
            <a:r>
              <a:rPr lang="ru-RU" sz="2400" b="1">
                <a:solidFill>
                  <a:srgbClr val="000066"/>
                </a:solidFill>
              </a:rPr>
              <a:t> </a:t>
            </a:r>
            <a:r>
              <a:rPr lang="ru-RU" sz="2400" b="1">
                <a:solidFill>
                  <a:srgbClr val="CC0000"/>
                </a:solidFill>
              </a:rPr>
              <a:t>ЗАПАТЕНТОВАННОЙ КОНСТРУКЦИИ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ЗА СЧЕТ</a:t>
            </a:r>
            <a:r>
              <a:rPr lang="ru-RU" sz="2400" b="1">
                <a:solidFill>
                  <a:srgbClr val="000066"/>
                </a:solidFill>
              </a:rPr>
              <a:t>                                </a:t>
            </a:r>
            <a:r>
              <a:rPr lang="ru-RU" sz="2400" b="1">
                <a:solidFill>
                  <a:srgbClr val="CC0000"/>
                </a:solidFill>
              </a:rPr>
              <a:t>КОМПЛЕКСНОЙ СИСТЕМЫ</a:t>
            </a:r>
            <a:r>
              <a:rPr lang="ru-RU" sz="2400" b="1">
                <a:solidFill>
                  <a:srgbClr val="000066"/>
                </a:solidFill>
              </a:rPr>
              <a:t> </a:t>
            </a:r>
          </a:p>
        </p:txBody>
      </p:sp>
      <p:pic>
        <p:nvPicPr>
          <p:cNvPr id="88069" name="Picture 5" descr="!cid_6C379AB3-5D46-4435-A327-C029874FA0DA@local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r="12582"/>
          <a:stretch>
            <a:fillRect/>
          </a:stretch>
        </p:blipFill>
        <p:spPr bwMode="auto">
          <a:xfrm>
            <a:off x="457200" y="2057400"/>
            <a:ext cx="2895600" cy="46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КАК ЭТО ВОЗМОЖНО?</a:t>
            </a:r>
          </a:p>
        </p:txBody>
      </p:sp>
    </p:spTree>
    <p:extLst>
      <p:ext uri="{BB962C8B-B14F-4D97-AF65-F5344CB8AC3E}">
        <p14:creationId xmlns:p14="http://schemas.microsoft.com/office/powerpoint/2010/main" val="23208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716338"/>
            <a:ext cx="3349625" cy="237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5003800" y="2349500"/>
            <a:ext cx="41402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18800" bIns="154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763713" y="2708275"/>
            <a:ext cx="59769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240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34004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CC0000"/>
                </a:solidFill>
              </a:rPr>
              <a:t>НЕРЖАВЕЮЩАЯ СТАЛЬ</a:t>
            </a:r>
            <a:r>
              <a:rPr lang="en-US" sz="2800" b="1">
                <a:solidFill>
                  <a:srgbClr val="CC0000"/>
                </a:solidFill>
              </a:rPr>
              <a:t>                      CR/NI 18/10</a:t>
            </a:r>
            <a:endParaRPr lang="ru-RU" sz="28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auto">
          <a:xfrm>
            <a:off x="3567113" y="1528763"/>
            <a:ext cx="5272087" cy="52530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окисляется, не ржавеет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теряет своего цвета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пористый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вступает в химические реакции с продуктами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изменяет вкусовых качеств продуктов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теряет блеска, не темнеет 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равномерно передает тепло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легко моется 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долговечен 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СОВЕРШЕННЫЙ МАТЕРИАЛ</a:t>
            </a:r>
          </a:p>
        </p:txBody>
      </p:sp>
    </p:spTree>
    <p:extLst>
      <p:ext uri="{BB962C8B-B14F-4D97-AF65-F5344CB8AC3E}">
        <p14:creationId xmlns:p14="http://schemas.microsoft.com/office/powerpoint/2010/main" val="13762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589213"/>
            <a:ext cx="3743325" cy="32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42875" y="1752600"/>
            <a:ext cx="8893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ТЕРМОАККУМУЛИРУЮЩЕЕ ДНО 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0" y="5715000"/>
            <a:ext cx="9144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ВЫ ОТКЛЮЧИЛИ ПЛИТУ,                                                                           А ПИЩА ПРОДОЛЖАЕТ ГОТОВИТЬСЯ! </a:t>
            </a:r>
          </a:p>
        </p:txBody>
      </p:sp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3794125" y="2414588"/>
            <a:ext cx="5121275" cy="3300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74638" indent="-2746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>
                <a:solidFill>
                  <a:srgbClr val="000099"/>
                </a:solidFill>
              </a:rPr>
              <a:t>ОБЕСПЕЧИВАЕТ ВЫСОКУЮ</a:t>
            </a:r>
            <a:r>
              <a:rPr lang="ru-RU" sz="2200" b="1">
                <a:solidFill>
                  <a:srgbClr val="000099"/>
                </a:solidFill>
              </a:rPr>
              <a:t> </a:t>
            </a:r>
            <a:r>
              <a:rPr lang="ru-RU" sz="2200" b="1">
                <a:solidFill>
                  <a:srgbClr val="CC0000"/>
                </a:solidFill>
              </a:rPr>
              <a:t>ТЕПЛОПРОВОДНОСТЬ</a:t>
            </a:r>
          </a:p>
          <a:p>
            <a:pPr marL="274638" indent="-2746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>
                <a:solidFill>
                  <a:srgbClr val="000099"/>
                </a:solidFill>
              </a:rPr>
              <a:t>ВЫДЕРЖИВАЕТ ВЫСОКУЮ ТЕМПЕРАТУРУ</a:t>
            </a:r>
            <a:r>
              <a:rPr lang="ru-RU" sz="2200" b="1">
                <a:solidFill>
                  <a:srgbClr val="000099"/>
                </a:solidFill>
              </a:rPr>
              <a:t> </a:t>
            </a:r>
            <a:r>
              <a:rPr lang="ru-RU" sz="2200" b="1">
                <a:solidFill>
                  <a:srgbClr val="CC0000"/>
                </a:solidFill>
              </a:rPr>
              <a:t>БЕЗ ДЕФОРМАЦИИ</a:t>
            </a:r>
          </a:p>
          <a:p>
            <a:pPr marL="274638" indent="-2746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>
                <a:solidFill>
                  <a:srgbClr val="000099"/>
                </a:solidFill>
              </a:rPr>
              <a:t>БЫСТРО НАБИРАЕТ, РАВНОМЕРНО </a:t>
            </a:r>
            <a:r>
              <a:rPr lang="ru-RU" sz="2000" b="1">
                <a:solidFill>
                  <a:srgbClr val="CC0000"/>
                </a:solidFill>
              </a:rPr>
              <a:t>РАСПРЕДЕЛЯЕТ, МЕДЛЕННО ОТДАЕТ</a:t>
            </a:r>
            <a:r>
              <a:rPr lang="ru-RU" sz="2200" b="1">
                <a:solidFill>
                  <a:srgbClr val="000099"/>
                </a:solidFill>
              </a:rPr>
              <a:t> </a:t>
            </a:r>
            <a:r>
              <a:rPr lang="ru-RU" sz="2200" b="1">
                <a:solidFill>
                  <a:srgbClr val="CC0000"/>
                </a:solidFill>
              </a:rPr>
              <a:t>ТЕПЛО 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ЗАПАТЕНТОВАННАЯ КОНСТРУКЦИЯ</a:t>
            </a:r>
          </a:p>
        </p:txBody>
      </p:sp>
    </p:spTree>
    <p:extLst>
      <p:ext uri="{BB962C8B-B14F-4D97-AF65-F5344CB8AC3E}">
        <p14:creationId xmlns:p14="http://schemas.microsoft.com/office/powerpoint/2010/main" val="411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28600" y="5638800"/>
            <a:ext cx="8713788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ОСВОБОДИТЕ ВРЕМЯ ДЛЯ СВОЕЙ СЕМЬИ,            ВАШИ БЛИЗКИЕ ДОСТОЙНЫ ВАШЕГО ВНИМАНИЯ!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534988" y="1752600"/>
            <a:ext cx="7999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ТЕРМОКОНТРОЛЛЕР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427538" y="4221163"/>
            <a:ext cx="37449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240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3752850" y="2519363"/>
            <a:ext cx="5373688" cy="29511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74638" indent="-2746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>
                <a:solidFill>
                  <a:srgbClr val="000099"/>
                </a:solidFill>
              </a:rPr>
              <a:t>ОБЕСПЕЧИВАЕТ</a:t>
            </a:r>
            <a:r>
              <a:rPr lang="ru-RU" sz="2600" b="1">
                <a:solidFill>
                  <a:srgbClr val="000066"/>
                </a:solidFill>
              </a:rPr>
              <a:t> </a:t>
            </a:r>
            <a:r>
              <a:rPr lang="ru-RU" sz="2200" b="1">
                <a:solidFill>
                  <a:srgbClr val="CC0000"/>
                </a:solidFill>
              </a:rPr>
              <a:t>КОНТРОЛЬ ТЕМПЕРАТУРЫ</a:t>
            </a:r>
            <a:r>
              <a:rPr lang="ru-RU" sz="2600" b="1">
                <a:solidFill>
                  <a:srgbClr val="000066"/>
                </a:solidFill>
              </a:rPr>
              <a:t> </a:t>
            </a:r>
            <a:r>
              <a:rPr lang="ru-RU" sz="2000" b="1">
                <a:solidFill>
                  <a:srgbClr val="000099"/>
                </a:solidFill>
              </a:rPr>
              <a:t>В</a:t>
            </a:r>
            <a:r>
              <a:rPr lang="ru-RU" sz="2600" b="1">
                <a:solidFill>
                  <a:srgbClr val="000099"/>
                </a:solidFill>
              </a:rPr>
              <a:t> процессе приготовления</a:t>
            </a:r>
          </a:p>
          <a:p>
            <a:pPr marL="274638" indent="-2746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 b="1">
                <a:solidFill>
                  <a:srgbClr val="000099"/>
                </a:solidFill>
              </a:rPr>
              <a:t>позволяет</a:t>
            </a:r>
            <a:r>
              <a:rPr lang="ru-RU" sz="2600" b="1">
                <a:solidFill>
                  <a:srgbClr val="000066"/>
                </a:solidFill>
              </a:rPr>
              <a:t> </a:t>
            </a:r>
            <a:r>
              <a:rPr lang="ru-RU" sz="2200" b="1">
                <a:solidFill>
                  <a:srgbClr val="CC0000"/>
                </a:solidFill>
              </a:rPr>
              <a:t>СЛЕДИТЬ ЗА ПРОЦЕССОМ ПРИГОТОВЛЕНИЯ</a:t>
            </a:r>
            <a:r>
              <a:rPr lang="ru-RU" sz="2600" b="1">
                <a:solidFill>
                  <a:srgbClr val="000099"/>
                </a:solidFill>
              </a:rPr>
              <a:t>,          не поднимая крышки</a:t>
            </a:r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38400"/>
            <a:ext cx="32575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ЗАПАТЕНТОВАННАЯ КОНСТРУКЦИЯ</a:t>
            </a:r>
          </a:p>
        </p:txBody>
      </p:sp>
    </p:spTree>
    <p:extLst>
      <p:ext uri="{BB962C8B-B14F-4D97-AF65-F5344CB8AC3E}">
        <p14:creationId xmlns:p14="http://schemas.microsoft.com/office/powerpoint/2010/main" val="13264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95288" y="6245225"/>
            <a:ext cx="874871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ВАША СЕМЬЯ ВСЕГДА В БЕЗОПАСНОСТИ!</a:t>
            </a:r>
            <a:endParaRPr lang="ru-RU" sz="24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905000" y="1766888"/>
            <a:ext cx="5507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РУЧКИ ПОСУДЫ И КРЫШКИ</a:t>
            </a:r>
            <a:r>
              <a:rPr lang="ru-RU" sz="2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</a:t>
            </a:r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3419475" y="2166938"/>
            <a:ext cx="5191125" cy="42195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49263" indent="-266700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300" b="1">
                <a:solidFill>
                  <a:srgbClr val="000099"/>
                </a:solidFill>
              </a:rPr>
              <a:t>КОНСТРУКЦИЯ РУЧКИ ПОЗВОЛЯЕТ ФИКСИРОВАТЬ КРЫШКУ НА КАСТРЮЛЕ.</a:t>
            </a:r>
          </a:p>
          <a:p>
            <a:pPr marL="449263" indent="-266700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endParaRPr lang="ru-RU" sz="1000" b="1">
              <a:solidFill>
                <a:srgbClr val="000099"/>
              </a:solidFill>
            </a:endParaRPr>
          </a:p>
          <a:p>
            <a:pPr marL="449263" indent="-26670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ru-RU" sz="2300" b="1">
                <a:solidFill>
                  <a:srgbClr val="CC0000"/>
                </a:solidFill>
              </a:rPr>
              <a:t>РУЧКИ</a:t>
            </a:r>
            <a:r>
              <a:rPr lang="ru-RU" sz="2300" b="1">
                <a:solidFill>
                  <a:srgbClr val="000099"/>
                </a:solidFill>
              </a:rPr>
              <a:t> ПОСУДЫ </a:t>
            </a:r>
            <a:r>
              <a:rPr lang="en-US" sz="2300" b="1">
                <a:solidFill>
                  <a:srgbClr val="000099"/>
                </a:solidFill>
              </a:rPr>
              <a:t>ZEPTER</a:t>
            </a:r>
            <a:r>
              <a:rPr lang="ru-RU" sz="2300" b="1">
                <a:solidFill>
                  <a:srgbClr val="000099"/>
                </a:solidFill>
              </a:rPr>
              <a:t> И РУЧКА КРЫШКИ                              </a:t>
            </a:r>
            <a:r>
              <a:rPr lang="ru-RU" sz="2300" b="1">
                <a:solidFill>
                  <a:srgbClr val="CC0000"/>
                </a:solidFill>
              </a:rPr>
              <a:t>НЕ НАГРЕВАЮТСЯ!</a:t>
            </a:r>
            <a:r>
              <a:rPr lang="ru-RU" sz="2300" b="1">
                <a:solidFill>
                  <a:srgbClr val="FF0000"/>
                </a:solidFill>
              </a:rPr>
              <a:t>          </a:t>
            </a:r>
          </a:p>
          <a:p>
            <a:pPr marL="449263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ru-RU" sz="1200" b="1">
              <a:solidFill>
                <a:srgbClr val="000099"/>
              </a:solidFill>
            </a:endParaRPr>
          </a:p>
          <a:p>
            <a:pPr marL="449263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300" b="1">
                <a:solidFill>
                  <a:srgbClr val="000099"/>
                </a:solidFill>
              </a:rPr>
              <a:t>    </a:t>
            </a:r>
            <a:r>
              <a:rPr lang="ru-RU" sz="2300" b="1">
                <a:solidFill>
                  <a:srgbClr val="000099"/>
                </a:solidFill>
              </a:rPr>
              <a:t>ВЫ НИКОГДА НЕ ОБОЖЖЕТЕ РУКИ!</a:t>
            </a:r>
            <a:r>
              <a:rPr lang="ru-RU" sz="2300">
                <a:solidFill>
                  <a:srgbClr val="000000"/>
                </a:solidFill>
              </a:rPr>
              <a:t> </a:t>
            </a:r>
            <a:endParaRPr lang="ru-RU" sz="2300" b="1">
              <a:solidFill>
                <a:srgbClr val="000099"/>
              </a:solidFill>
            </a:endParaRP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ЗАПАТЕНТОВАННАЯ КОНСТРУКЦИЯ</a:t>
            </a:r>
          </a:p>
        </p:txBody>
      </p:sp>
      <p:pic>
        <p:nvPicPr>
          <p:cNvPr id="9320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537075"/>
            <a:ext cx="1774825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2286000"/>
            <a:ext cx="21113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1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11363"/>
            <a:ext cx="5562600" cy="477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ЗАПАТЕНТОВАННАЯ КОНСТРУКЦИЯ</a:t>
            </a:r>
          </a:p>
        </p:txBody>
      </p:sp>
    </p:spTree>
    <p:extLst>
      <p:ext uri="{BB962C8B-B14F-4D97-AF65-F5344CB8AC3E}">
        <p14:creationId xmlns:p14="http://schemas.microsoft.com/office/powerpoint/2010/main" val="533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ВКУСНЫЙ УРОК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ТЕПЛОВЫЕ ЯВЛЕНИЯ 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В ПОСУДЕ ЦЕПТЕР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05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0" y="5273675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18800" rIns="18000" bIns="154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НА ГАЗОВОЙ ИЛИ ЭЛЕКТРИЧЕСКОЙ ПЛИТЕ,                                                           НА ТВЕРДОМ ТОПЛИВЕ ИЛИ НА ИНДУКЦИОННОЙ ПЛИТЕ – ВАМ ВЫБИРАТЬ</a:t>
            </a:r>
            <a:r>
              <a:rPr lang="ru-RU" sz="2800" b="1">
                <a:solidFill>
                  <a:srgbClr val="CC0000"/>
                </a:solidFill>
              </a:rPr>
              <a:t>!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3962400" y="2355850"/>
            <a:ext cx="4953000" cy="25209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ПОСУДА </a:t>
            </a:r>
            <a:r>
              <a:rPr lang="en-US" sz="2400" b="1">
                <a:solidFill>
                  <a:srgbClr val="000099"/>
                </a:solidFill>
              </a:rPr>
              <a:t>ZEPTER </a:t>
            </a:r>
            <a:r>
              <a:rPr lang="ru-RU" sz="2400" b="1">
                <a:solidFill>
                  <a:srgbClr val="000099"/>
                </a:solidFill>
              </a:rPr>
              <a:t>ПОДХОДИТ       ДЛЯ ВСЕХ ВИДОВ         ИСТОЧНИКОВ НАГРЕВА, 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В ТОМ ЧИСЛЕ ДЛЯ 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ИНДУКЦИОННЫХ ПЛИТ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ЗАПАТЕНТОВАННАЯ КОНСТРУКЦИЯ</a:t>
            </a:r>
          </a:p>
        </p:txBody>
      </p:sp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7075"/>
            <a:ext cx="3429000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2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0856" y="1124744"/>
            <a:ext cx="7128792" cy="4176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0099"/>
                </a:solidFill>
              </a:rPr>
              <a:t>ВЫВОД:</a:t>
            </a:r>
            <a:endParaRPr lang="ru-RU" sz="9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35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561975" y="5776913"/>
            <a:ext cx="83534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УНИКАЛЬНЫЙ СПОСОБ ПРИГОТОВЛЕНИЯ ЗДОРОВОЙ ПИЩИ!</a:t>
            </a:r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3" b="3004"/>
          <a:stretch>
            <a:fillRect/>
          </a:stretch>
        </p:blipFill>
        <p:spPr bwMode="auto">
          <a:xfrm>
            <a:off x="762000" y="1676400"/>
            <a:ext cx="8001000" cy="41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КОМПЛЕКСНАЯ СИСТЕМА </a:t>
            </a:r>
            <a:r>
              <a:rPr lang="en-US" sz="2800" b="1">
                <a:solidFill>
                  <a:srgbClr val="FFFFFF"/>
                </a:solidFill>
              </a:rPr>
              <a:t>ZEPTER</a:t>
            </a:r>
            <a:endParaRPr lang="ru-RU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СЕРВИРОВКА СТОЛА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7367"/>
            <a:ext cx="7056784" cy="470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7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СЕРВИРОВКА СТОЛА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7" y="1844824"/>
            <a:ext cx="7787425" cy="445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5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00B050"/>
                </a:solidFill>
              </a:rPr>
              <a:t>ПРАВИЛА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B050"/>
                </a:solidFill>
              </a:rPr>
              <a:t> ПОВЕДЕНИЯ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B050"/>
                </a:solidFill>
              </a:rPr>
              <a:t> ЗА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B050"/>
                </a:solidFill>
              </a:rPr>
              <a:t> СТОЛОМ</a:t>
            </a:r>
            <a:endParaRPr lang="ru-RU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ПРИЯТНОГО 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АППЕТИТА!!!</a:t>
            </a:r>
            <a:endParaRPr lang="ru-RU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СПАСИБО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 ЗА ВНИМАНИЕ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ВКУСНЫЙ УРОК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B0F0"/>
                </a:solidFill>
              </a:rPr>
              <a:t>ТЕПЛОВЫЕ ЯВЛЕНИЯ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B0F0"/>
                </a:solidFill>
              </a:rPr>
              <a:t>В ПОСУДЕ ЦЕПТЕР</a:t>
            </a:r>
            <a:endParaRPr lang="ru-RU" sz="6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СТИХОТВОРЕНИЕ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Про теплоту начнём рассказ,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Всё вспомним, обобщим сейчас.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Энергия! Работа до кипения,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Чтоб лени наблюдалось испарение!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Мозги мы не доводим до плавления,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Но тренируем до изнеможения!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Задачу мы любую одолеем,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И другу мы помочь всегда сумеем,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И проявляем мы себя в труде,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Как двигатель с высоким КПД.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Но как же жизнь бывает непроста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 той дамой, что зовётся Теплота!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ТЕПЛОВЫЕ ЯВЛЕНИЯ В ХУДОЖЕСТВЕННЫХ ПРОИЗВЕДЕНИЯХ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1.Ещё болит исклёванная печень,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Ещё хранит моё тепло скала,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Но хочется скорей расправить плечи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И ненасытного забыть орла.</a:t>
            </a:r>
          </a:p>
          <a:p>
            <a:pPr marL="0" indent="0">
              <a:buNone/>
            </a:pPr>
            <a:r>
              <a:rPr lang="ru-RU" sz="1600" b="1" dirty="0" err="1" smtClean="0"/>
              <a:t>А.С.Испольнов</a:t>
            </a:r>
            <a:r>
              <a:rPr lang="ru-RU" sz="1600" b="1" dirty="0" smtClean="0"/>
              <a:t>. Прометей освобождённый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284984"/>
            <a:ext cx="874846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2.По небу знойный день катится,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От скал горячих пар струится;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Орёл, недвижим на крылах,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Едва чернеет в облаках...</a:t>
            </a:r>
          </a:p>
          <a:p>
            <a:r>
              <a:rPr lang="ru-RU" b="1" dirty="0" err="1" smtClean="0"/>
              <a:t>М.Ю.Лермонтов</a:t>
            </a:r>
            <a:r>
              <a:rPr lang="ru-RU" b="1" dirty="0" smtClean="0"/>
              <a:t>. Ходжи Абрек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3.Чем огонь просить – лучше его высечь.       </a:t>
            </a:r>
            <a:r>
              <a:rPr lang="ru-RU" b="1" dirty="0" smtClean="0"/>
              <a:t>(Японская пословица.)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4.Много снега – много хлеба.            </a:t>
            </a:r>
            <a:r>
              <a:rPr lang="ru-RU" b="1" dirty="0" smtClean="0"/>
              <a:t>(Русская пословица.)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896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ПОВТОРЯЕМ ФИЗИКУ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1882"/>
            <a:ext cx="7704856" cy="580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3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ПОВТОРЯЕМ ФИЗИКУ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1882"/>
            <a:ext cx="7704856" cy="580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4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ТЕПЛОВЫЕ ЯВЛЕНИЯ В ХУДОЖЕСТВЕННЫХ ПРОИЗВЕДЕНИЯХ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1.Ещё болит исклёванная печень,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Ещё хранит моё тепло скала,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Но хочется скорей расправить плечи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И ненасытного забыть орла.</a:t>
            </a:r>
          </a:p>
          <a:p>
            <a:pPr marL="0" indent="0">
              <a:buNone/>
            </a:pPr>
            <a:r>
              <a:rPr lang="ru-RU" sz="1600" b="1" dirty="0" err="1" smtClean="0"/>
              <a:t>А.С.Испольнов</a:t>
            </a:r>
            <a:r>
              <a:rPr lang="ru-RU" sz="1600" b="1" dirty="0" smtClean="0"/>
              <a:t>. Прометей освобождённый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284984"/>
            <a:ext cx="874846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2.По небу знойный день катится,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От скал горячих пар струится;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Орёл, недвижим на крылах,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Едва чернеет в облаках...</a:t>
            </a:r>
          </a:p>
          <a:p>
            <a:r>
              <a:rPr lang="ru-RU" b="1" dirty="0" err="1" smtClean="0"/>
              <a:t>М.Ю.Лермонтов</a:t>
            </a:r>
            <a:r>
              <a:rPr lang="ru-RU" b="1" dirty="0" smtClean="0"/>
              <a:t>. Ходжи Абрек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3.Чем огонь просить – лучше его высечь.       </a:t>
            </a:r>
            <a:r>
              <a:rPr lang="ru-RU" b="1" dirty="0" smtClean="0"/>
              <a:t>(Японская пословица.)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4.Много снега – много хлеба.            </a:t>
            </a:r>
            <a:r>
              <a:rPr lang="ru-RU" b="1" dirty="0" smtClean="0"/>
              <a:t>(Русская пословица.)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941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НАЙДИТЕ ОШИБКУ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Она жила и по стеклу текла,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Но вдруг её морозом оковало,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неподвижной льдинкой капля стала,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А в мире поубавилось тепла.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Какое физическое явление?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400" b="1" i="1" dirty="0">
                <a:solidFill>
                  <a:schemeClr val="tx2"/>
                </a:solidFill>
              </a:rPr>
              <a:t>Зимним днём расселись </a:t>
            </a:r>
            <a:r>
              <a:rPr lang="ru-RU" sz="4400" b="1" i="1" dirty="0" smtClean="0">
                <a:solidFill>
                  <a:schemeClr val="tx2"/>
                </a:solidFill>
              </a:rPr>
              <a:t>гости</a:t>
            </a:r>
          </a:p>
          <a:p>
            <a:pPr marL="0" indent="0">
              <a:buNone/>
            </a:pPr>
            <a:r>
              <a:rPr lang="ru-RU" sz="4400" b="1" i="1" dirty="0" smtClean="0">
                <a:solidFill>
                  <a:schemeClr val="tx2"/>
                </a:solidFill>
              </a:rPr>
              <a:t>Всюду </a:t>
            </a:r>
            <a:r>
              <a:rPr lang="ru-RU" sz="4400" b="1" i="1" dirty="0">
                <a:solidFill>
                  <a:schemeClr val="tx2"/>
                </a:solidFill>
              </a:rPr>
              <a:t>в комнате моей.</a:t>
            </a:r>
            <a:br>
              <a:rPr lang="ru-RU" sz="4400" b="1" i="1" dirty="0">
                <a:solidFill>
                  <a:schemeClr val="tx2"/>
                </a:solidFill>
              </a:rPr>
            </a:br>
            <a:r>
              <a:rPr lang="ru-RU" sz="4400" b="1" i="1" dirty="0">
                <a:solidFill>
                  <a:schemeClr val="tx2"/>
                </a:solidFill>
              </a:rPr>
              <a:t>Окна быстро запотели.</a:t>
            </a:r>
            <a:br>
              <a:rPr lang="ru-RU" sz="4400" b="1" i="1" dirty="0">
                <a:solidFill>
                  <a:schemeClr val="tx2"/>
                </a:solidFill>
              </a:rPr>
            </a:br>
            <a:r>
              <a:rPr lang="ru-RU" sz="4400" b="1" i="1" dirty="0">
                <a:solidFill>
                  <a:schemeClr val="tx2"/>
                </a:solidFill>
              </a:rPr>
              <a:t>Почему? Скажи скорей. </a:t>
            </a:r>
            <a:endParaRPr lang="ru-RU" sz="4400" b="1" dirty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26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СФОРМУЛИРУЙТЕ ВОПРОСЫ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9" y="1491876"/>
            <a:ext cx="8072419" cy="40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1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РЕШАЕМ КАЧЕСТВЕННЫЕ ЗАДАЧИ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Задача 1.  </a:t>
            </a:r>
            <a:r>
              <a:rPr lang="ru-RU" dirty="0" smtClean="0"/>
              <a:t>Почему грязный снег в солнечную погоду тает быстрее, чем  чистый?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2. </a:t>
            </a:r>
            <a:r>
              <a:rPr lang="ru-RU" dirty="0" smtClean="0"/>
              <a:t>За ночь поверхность воды в озере покрылась льдом. При замерзании воды теплота отдавалась атмосферному воздуху или получалась от него?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3. </a:t>
            </a:r>
            <a:r>
              <a:rPr lang="ru-RU" dirty="0" smtClean="0"/>
              <a:t>Днём слой льда на поверхности озера растаял. При таянии льда теплота отдавалась воздуху или получалась от него?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4. </a:t>
            </a:r>
            <a:r>
              <a:rPr lang="ru-RU" dirty="0" smtClean="0"/>
              <a:t>Какие почвы лучше прогреваются солнечными лучами: черноземные или подзолистые, имеющие более светлую окраску?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3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25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5.  </a:t>
            </a:r>
            <a:r>
              <a:rPr lang="ru-RU" dirty="0" smtClean="0"/>
              <a:t>Жидкости и газы нагревают снизу.  Почему это не обязательно для твердого тела?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6. </a:t>
            </a:r>
            <a:r>
              <a:rPr lang="ru-RU" dirty="0" smtClean="0"/>
              <a:t>Прежде чем налить в стакан кипяток, в него опускают чайную ложку. Объясните для чего это делают?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Задача7 . </a:t>
            </a:r>
            <a:r>
              <a:rPr lang="ru-RU" dirty="0" smtClean="0"/>
              <a:t>Две кружки обладают одинаковой вместимостью. Одна кружка изготовлена из алюминия, другая из фарфора.  Какая из кружек быстрее нагреется, если налить в неё жидкость?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8. </a:t>
            </a:r>
            <a:r>
              <a:rPr lang="ru-RU" dirty="0" smtClean="0"/>
              <a:t>Почему в холодной комнате прежде всего мерзнут ноги?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1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00B050"/>
                </a:solidFill>
              </a:rPr>
              <a:t>ПОВТОРЯЕМ ФОРМУЛЫ</a:t>
            </a:r>
            <a:endParaRPr lang="ru-RU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РЕШАЕМ КОЛИЧЕСТВЕННЫЕ  ЗАДАЧИ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Задача 1. </a:t>
            </a:r>
            <a:r>
              <a:rPr lang="ru-RU" sz="1600" dirty="0" smtClean="0"/>
              <a:t>Сколько энергии получит ваш организм, если вы выпьете один стакан чаю при 60ºС. (Массу воды в стакане принять равной 200г., температуру тела человека принять равной 37ºС, удельная теплоёмкость воды равна 4200 Дж/кг ºС)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Задача 2.</a:t>
            </a:r>
            <a:r>
              <a:rPr lang="ru-RU" sz="1600" dirty="0" smtClean="0"/>
              <a:t> При сжигании бензина выделилось 230 Дж теплоты. Определите массу сгоревшего бензина. (Удельная теплота сгорания бензина 4,6 Дж/кг)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Задача 3. </a:t>
            </a:r>
            <a:r>
              <a:rPr lang="ru-RU" sz="1600" dirty="0" smtClean="0"/>
              <a:t>Для получения 900 Дж теплоты 100г. железа нагрели на 20ºС. Какова удельная теплоёмкость железа?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Задача 4. </a:t>
            </a:r>
            <a:r>
              <a:rPr lang="ru-RU" sz="1600" dirty="0" smtClean="0"/>
              <a:t>При сжигании каменного угля выделилось Дж энергии. Определите массу сгоревшего угля. (Удельная теплота сгорания каменного угля 3,0Дж/кг)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Задача 5. </a:t>
            </a:r>
            <a:r>
              <a:rPr lang="ru-RU" sz="1600" dirty="0" smtClean="0"/>
              <a:t>Для получения 1800 Дж теплоты 100г. алюминия нагрели на 20ºС. Какова удельная теплоёмкость алюминия?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Задача 6. </a:t>
            </a:r>
            <a:r>
              <a:rPr lang="ru-RU" sz="1600" dirty="0" smtClean="0"/>
              <a:t>Объём каменного угля 0,12 м³. Какое количество теплоты выделится при полном сгорании угля? ( Удельная теплота сгорания  каменного угля 3 Дж/кг, а его плотность 1350кг/м³)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624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НАЙДИТЕ ОШИБКУ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Она жила и по стеклу текла,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Но вдруг её морозом оковало,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неподвижной льдинкой капля стала,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А в мире поубавилось тепла.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ПОГОВОРИМ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 О 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ПОСУДЕ 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ЦЕПТЕР</a:t>
            </a:r>
            <a:endParaRPr lang="ru-RU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8" name="Picture 6" descr="golden_mercur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534" r="67876" b="1700"/>
          <a:stretch>
            <a:fillRect/>
          </a:stretch>
        </p:blipFill>
        <p:spPr bwMode="auto">
          <a:xfrm>
            <a:off x="107950" y="1844675"/>
            <a:ext cx="2046288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2133600" y="2362200"/>
            <a:ext cx="6840538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7063"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900" b="1" dirty="0">
                <a:solidFill>
                  <a:srgbClr val="333399"/>
                </a:solidFill>
                <a:cs typeface="Arial" charset="0"/>
              </a:rPr>
              <a:t>КОМПАНИЯ ПЯТЬ РАЗ ПОЛУЧАЛА НАГРАДУ </a:t>
            </a:r>
            <a:r>
              <a:rPr lang="ru-RU" sz="1900" b="1" dirty="0">
                <a:solidFill>
                  <a:srgbClr val="CC0000"/>
                </a:solidFill>
                <a:cs typeface="Arial" charset="0"/>
              </a:rPr>
              <a:t>«ЗОЛОТОЙ МЕРКУРИЙ»</a:t>
            </a:r>
            <a:r>
              <a:rPr lang="ru-RU" sz="1900" b="1" dirty="0">
                <a:solidFill>
                  <a:srgbClr val="333399"/>
                </a:solidFill>
                <a:cs typeface="Arial" charset="0"/>
              </a:rPr>
              <a:t> ЗА РАЗВИТИЕ ИННОВАЦИОННЫХ ТЕХНОЛОГИЙ, РАЗРАБОТКУ                       И ПРОИЗВОДСТВО ОРИГИНАЛЬНОЙ ПРОДУКЦИИ</a:t>
            </a:r>
            <a:endParaRPr lang="en-US" sz="1900" b="1" dirty="0">
              <a:solidFill>
                <a:srgbClr val="333399"/>
              </a:solidFill>
              <a:cs typeface="Arial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1900" b="1" dirty="0">
              <a:solidFill>
                <a:srgbClr val="333399"/>
              </a:solidFill>
              <a:cs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900" b="1" dirty="0">
                <a:solidFill>
                  <a:srgbClr val="333399"/>
                </a:solidFill>
                <a:cs typeface="Arial" charset="0"/>
              </a:rPr>
              <a:t>КОМПАНИЯ ЯВЛЯЕТСЯ ПОЧЕТНЫМ ЧЛЕНОМ</a:t>
            </a:r>
            <a:r>
              <a:rPr lang="ru-RU" sz="19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sz="1900" b="1" dirty="0">
                <a:solidFill>
                  <a:srgbClr val="CC0000"/>
                </a:solidFill>
                <a:cs typeface="Arial" charset="0"/>
              </a:rPr>
              <a:t>РОССИЙСКОЙ АКАДЕМИИ ЕСТЕСТВЕННЫХ НАУК</a:t>
            </a:r>
            <a:r>
              <a:rPr lang="ru-RU" sz="1900" b="1" dirty="0">
                <a:solidFill>
                  <a:srgbClr val="333399"/>
                </a:solidFill>
                <a:cs typeface="Arial" charset="0"/>
              </a:rPr>
              <a:t>              ЗА ВКЛАД В ОЗДОРОВЛЕНИЕ НАЦИИ</a:t>
            </a:r>
          </a:p>
        </p:txBody>
      </p:sp>
      <p:sp>
        <p:nvSpPr>
          <p:cNvPr id="218115" name="AutoShape 3" descr="mercury10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8116" name="AutoShape 4" descr="mercury10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FFFFFF"/>
                </a:solidFill>
              </a:rPr>
              <a:t>ZEPTER INTERNATIONAL</a:t>
            </a:r>
            <a:r>
              <a:rPr lang="ru-RU" sz="2400" b="1">
                <a:solidFill>
                  <a:srgbClr val="FFFFFF"/>
                </a:solidFill>
              </a:rPr>
              <a:t>: МИРОВОЕ ПРИЗНАНИЕ</a:t>
            </a:r>
          </a:p>
        </p:txBody>
      </p:sp>
    </p:spTree>
    <p:extLst>
      <p:ext uri="{BB962C8B-B14F-4D97-AF65-F5344CB8AC3E}">
        <p14:creationId xmlns:p14="http://schemas.microsoft.com/office/powerpoint/2010/main" val="12579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AutoShape 2"/>
          <p:cNvSpPr>
            <a:spLocks noChangeArrowheads="1"/>
          </p:cNvSpPr>
          <p:nvPr/>
        </p:nvSpPr>
        <p:spPr bwMode="auto">
          <a:xfrm>
            <a:off x="250825" y="2133600"/>
            <a:ext cx="8642350" cy="3817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b="1">
              <a:solidFill>
                <a:srgbClr val="00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ЗДОРОВЬЕ – </a:t>
            </a:r>
            <a:r>
              <a:rPr lang="ru-RU" sz="2400" b="1">
                <a:solidFill>
                  <a:srgbClr val="000066"/>
                </a:solidFill>
              </a:rPr>
              <a:t>это продукт, который стоит очень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                           </a:t>
            </a:r>
            <a:r>
              <a:rPr lang="en-US" sz="2400" b="1">
                <a:solidFill>
                  <a:srgbClr val="000066"/>
                </a:solidFill>
              </a:rPr>
              <a:t>  </a:t>
            </a:r>
            <a:r>
              <a:rPr lang="ru-RU" sz="2400" b="1">
                <a:solidFill>
                  <a:srgbClr val="000066"/>
                </a:solidFill>
              </a:rPr>
              <a:t>дорого. Это то, о чем следует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                           </a:t>
            </a:r>
            <a:r>
              <a:rPr lang="en-US" sz="2400" b="1">
                <a:solidFill>
                  <a:srgbClr val="000066"/>
                </a:solidFill>
              </a:rPr>
              <a:t>  </a:t>
            </a:r>
            <a:r>
              <a:rPr lang="ru-RU" sz="2400" b="1">
                <a:solidFill>
                  <a:srgbClr val="000066"/>
                </a:solidFill>
              </a:rPr>
              <a:t>говорить серьезно!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ЗДОРОВЬЕ – </a:t>
            </a:r>
            <a:r>
              <a:rPr lang="ru-RU" sz="2400" b="1">
                <a:solidFill>
                  <a:srgbClr val="000066"/>
                </a:solidFill>
              </a:rPr>
              <a:t>это счастье!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ЗДОРОВЬЕ – </a:t>
            </a:r>
            <a:r>
              <a:rPr lang="ru-RU" sz="2400" b="1">
                <a:solidFill>
                  <a:srgbClr val="000066"/>
                </a:solidFill>
              </a:rPr>
              <a:t>это успех!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ЗДОРОВЬЕ – </a:t>
            </a:r>
            <a:r>
              <a:rPr lang="ru-RU" sz="2400" b="1">
                <a:solidFill>
                  <a:srgbClr val="000066"/>
                </a:solidFill>
              </a:rPr>
              <a:t>это то о чем думает каждый человек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                            </a:t>
            </a:r>
            <a:r>
              <a:rPr lang="en-US" sz="2400" b="1">
                <a:solidFill>
                  <a:srgbClr val="000066"/>
                </a:solidFill>
              </a:rPr>
              <a:t> </a:t>
            </a:r>
            <a:r>
              <a:rPr lang="ru-RU" sz="2400" b="1">
                <a:solidFill>
                  <a:srgbClr val="000066"/>
                </a:solidFill>
              </a:rPr>
              <a:t>в этом мире!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ЗДОРОВЬЕ – </a:t>
            </a:r>
            <a:r>
              <a:rPr lang="ru-RU" sz="2400" b="1">
                <a:solidFill>
                  <a:srgbClr val="000066"/>
                </a:solidFill>
              </a:rPr>
              <a:t>это в компании </a:t>
            </a:r>
            <a:r>
              <a:rPr lang="en-US" sz="2400" b="1">
                <a:solidFill>
                  <a:srgbClr val="000066"/>
                </a:solidFill>
              </a:rPr>
              <a:t>ZEPTER International </a:t>
            </a:r>
            <a:endParaRPr lang="ru-RU" sz="2400" b="1">
              <a:solidFill>
                <a:srgbClr val="00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                             основополагающий принцип!</a:t>
            </a:r>
            <a:endParaRPr lang="ru-RU" sz="1600" b="1">
              <a:solidFill>
                <a:srgbClr val="00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        </a:t>
            </a: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900113" y="6021388"/>
            <a:ext cx="7343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50000">
                      <a:schemeClr val="bg1"/>
                    </a:gs>
                    <a:gs pos="100000">
                      <a:srgbClr val="CCE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000" b="1" u="sng">
                <a:solidFill>
                  <a:srgbClr val="CC0000"/>
                </a:solidFill>
              </a:rPr>
              <a:t>ЗДОРОВЬЕ – БЕСЦЕННО</a:t>
            </a: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C1C1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333399"/>
                </a:solidFill>
              </a:rPr>
              <a:t>ЧТО ТАКОЕ ЗДОРОВЬЕ?</a:t>
            </a:r>
            <a:endParaRPr lang="ru-RU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23850" y="981075"/>
            <a:ext cx="856932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500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" y="4183063"/>
            <a:ext cx="5486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ЗДОРОВЬЕ </a:t>
            </a:r>
            <a:r>
              <a:rPr lang="ru-RU" sz="2400" b="1">
                <a:solidFill>
                  <a:srgbClr val="000099"/>
                </a:solidFill>
              </a:rPr>
              <a:t>– ЭТО ЕЖЕДНЕВНЫЙ</a:t>
            </a:r>
            <a:r>
              <a:rPr lang="ru-RU" sz="2400" b="1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2400" b="1">
                <a:solidFill>
                  <a:srgbClr val="000099"/>
                </a:solidFill>
              </a:rPr>
              <a:t>ТРУД И ВНИМАНИЕ К СЕБЕ</a:t>
            </a:r>
            <a:endParaRPr lang="cs-CZ" sz="2400" b="1">
              <a:solidFill>
                <a:srgbClr val="000099"/>
              </a:solidFill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381000" y="2373313"/>
            <a:ext cx="5486400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ЛЕГЧЕ ПРЕДУПРЕДИТЬ </a:t>
            </a:r>
            <a:r>
              <a:rPr lang="en-US" sz="2400" b="1">
                <a:solidFill>
                  <a:srgbClr val="CC0000"/>
                </a:solidFill>
              </a:rPr>
              <a:t>   </a:t>
            </a:r>
            <a:r>
              <a:rPr lang="ru-RU" sz="2400" b="1">
                <a:solidFill>
                  <a:srgbClr val="CC0000"/>
                </a:solidFill>
              </a:rPr>
              <a:t>БОЛЕЗНЬ,</a:t>
            </a:r>
            <a:endParaRPr lang="en-US" sz="2400" b="1">
              <a:solidFill>
                <a:srgbClr val="CC0000"/>
              </a:solidFill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 ЧЕМ ПОТОМ ЕЕ ЛЕЧИТЬ</a:t>
            </a:r>
            <a:r>
              <a:rPr lang="en-US" sz="2400" b="1">
                <a:solidFill>
                  <a:srgbClr val="CC0000"/>
                </a:solidFill>
              </a:rPr>
              <a:t>!</a:t>
            </a:r>
            <a:endParaRPr lang="cs-CZ" sz="2400" b="1">
              <a:solidFill>
                <a:srgbClr val="CC0000"/>
              </a:solidFill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617537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НАШЕ ЗДОРОВЬЕ В НАШИХ РУКАХ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ЗНАЧЕНИЕ ПРОФИЛАКТИКИ</a:t>
            </a:r>
          </a:p>
        </p:txBody>
      </p:sp>
      <p:pic>
        <p:nvPicPr>
          <p:cNvPr id="68619" name="Picture 11" descr="doc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30003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grfw-drink-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158432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3" name="Picture 3" descr="grfw-fruit-v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92338"/>
            <a:ext cx="15128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4" name="Picture 4" descr="grfw-f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15128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1943100" y="4868863"/>
            <a:ext cx="7092950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u="sng">
                <a:solidFill>
                  <a:srgbClr val="CC0000"/>
                </a:solidFill>
              </a:rPr>
              <a:t>Пейте много воды!</a:t>
            </a:r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333399"/>
                </a:solidFill>
              </a:rPr>
              <a:t>– Минимум 6 стаканов в день.</a:t>
            </a:r>
          </a:p>
        </p:txBody>
      </p:sp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1908175" y="3284538"/>
            <a:ext cx="7092950" cy="1368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u="sng">
                <a:solidFill>
                  <a:srgbClr val="CC0000"/>
                </a:solidFill>
              </a:rPr>
              <a:t>Контролируйте уровень холестерина!</a:t>
            </a:r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333399"/>
                </a:solidFill>
              </a:rPr>
              <a:t>Выбирайте продукты, содержащие ненасыщенные или мононенасыщенные жиры. Меньше жареных продуктов, выбирайте постное мясо и рыбу!</a:t>
            </a:r>
          </a:p>
        </p:txBody>
      </p:sp>
      <p:sp>
        <p:nvSpPr>
          <p:cNvPr id="250888" name="Rectangle 8"/>
          <p:cNvSpPr>
            <a:spLocks noChangeArrowheads="1"/>
          </p:cNvSpPr>
          <p:nvPr/>
        </p:nvSpPr>
        <p:spPr bwMode="auto">
          <a:xfrm>
            <a:off x="1908175" y="2132013"/>
            <a:ext cx="7235825" cy="1152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u="sng">
                <a:solidFill>
                  <a:srgbClr val="CC0000"/>
                </a:solidFill>
              </a:rPr>
              <a:t>Правильно питайтесь!</a:t>
            </a:r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333399"/>
                </a:solidFill>
              </a:rPr>
              <a:t>– Ешьте много свежих фруктов, овощей, цельнозерновых и обезжиренных продуктов. Уменьшите потребление соли! Это может помочь в снижении кровяного давления.</a:t>
            </a:r>
          </a:p>
        </p:txBody>
      </p:sp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9613" y="5734050"/>
            <a:ext cx="7129462" cy="100806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sz="2000" b="1" u="sng">
                <a:solidFill>
                  <a:srgbClr val="CC0000"/>
                </a:solidFill>
              </a:rPr>
              <a:t>Физическая активность</a:t>
            </a:r>
            <a:r>
              <a:rPr lang="ru-RU" sz="2000"/>
              <a:t> </a:t>
            </a:r>
            <a:r>
              <a:rPr lang="ru-RU" sz="2000">
                <a:solidFill>
                  <a:schemeClr val="accent2"/>
                </a:solidFill>
              </a:rPr>
              <a:t>- каждый день 30 минут. Сделайте ее неотъемлемой частью Вашей жизни!</a:t>
            </a:r>
          </a:p>
        </p:txBody>
      </p:sp>
      <p:pic>
        <p:nvPicPr>
          <p:cNvPr id="250890" name="Picture 10" descr="grfw-excerci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84838"/>
            <a:ext cx="15843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НЕОБХОДИМО ДЕЙСТВОВАТЬ!!</a:t>
            </a:r>
            <a:r>
              <a:rPr lang="en-US" sz="2800" b="1">
                <a:solidFill>
                  <a:srgbClr val="FFFFFF"/>
                </a:solidFill>
              </a:rPr>
              <a:t>!</a:t>
            </a:r>
            <a:endParaRPr lang="ru-RU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 descr="no-smo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3" r="-4723"/>
          <a:stretch>
            <a:fillRect/>
          </a:stretch>
        </p:blipFill>
        <p:spPr bwMode="auto">
          <a:xfrm>
            <a:off x="250825" y="4508500"/>
            <a:ext cx="1512888" cy="92233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1835150" y="2205038"/>
            <a:ext cx="7235825" cy="1008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b="1" u="sng">
                <a:solidFill>
                  <a:srgbClr val="CC0000"/>
                </a:solidFill>
              </a:rPr>
              <a:t>Контролируйте свой вес!</a:t>
            </a:r>
            <a:r>
              <a:rPr lang="ru-RU" sz="2200">
                <a:solidFill>
                  <a:srgbClr val="000000"/>
                </a:solidFill>
              </a:rPr>
              <a:t> </a:t>
            </a:r>
            <a:r>
              <a:rPr lang="ru-RU" sz="2200">
                <a:solidFill>
                  <a:srgbClr val="333399"/>
                </a:solidFill>
              </a:rPr>
              <a:t>– Избегая избыточного веса и ожирения, Вы минимизируете риск заболевания ССЗ и диабетом.</a:t>
            </a: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1943100" y="4508500"/>
            <a:ext cx="7092950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b="1" u="sng">
                <a:solidFill>
                  <a:srgbClr val="CC0000"/>
                </a:solidFill>
              </a:rPr>
              <a:t>Не курите!</a:t>
            </a:r>
            <a:r>
              <a:rPr lang="ru-RU" sz="2200">
                <a:solidFill>
                  <a:srgbClr val="000000"/>
                </a:solidFill>
              </a:rPr>
              <a:t> </a:t>
            </a:r>
            <a:r>
              <a:rPr lang="ru-RU" sz="2200">
                <a:solidFill>
                  <a:srgbClr val="333399"/>
                </a:solidFill>
              </a:rPr>
              <a:t>- Курение является серьезным фактором риска для развития ССЗ. </a:t>
            </a:r>
          </a:p>
        </p:txBody>
      </p:sp>
      <p:pic>
        <p:nvPicPr>
          <p:cNvPr id="251910" name="Picture 6" descr="waist mea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14414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11" name="Picture 7" descr="maintain a healthy w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3"/>
          <a:stretch>
            <a:fillRect/>
          </a:stretch>
        </p:blipFill>
        <p:spPr bwMode="auto">
          <a:xfrm>
            <a:off x="250825" y="3429000"/>
            <a:ext cx="1512888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1908175" y="3357563"/>
            <a:ext cx="7235825" cy="1009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b="1" u="sng">
                <a:solidFill>
                  <a:srgbClr val="CC0000"/>
                </a:solidFill>
              </a:rPr>
              <a:t>Знайте и контролируйте свои показатели!</a:t>
            </a:r>
            <a:r>
              <a:rPr lang="ru-RU" sz="2200">
                <a:solidFill>
                  <a:srgbClr val="000000"/>
                </a:solidFill>
              </a:rPr>
              <a:t> </a:t>
            </a:r>
            <a:r>
              <a:rPr lang="ru-RU" sz="2200">
                <a:solidFill>
                  <a:srgbClr val="333399"/>
                </a:solidFill>
              </a:rPr>
              <a:t>– ИМТ, уровень жировых отложений, объем талии, уровень холестерина и глюкозы в крови, кровяное давление.</a:t>
            </a:r>
          </a:p>
        </p:txBody>
      </p:sp>
      <p:pic>
        <p:nvPicPr>
          <p:cNvPr id="251913" name="Picture 9" descr="Бесплатный интерне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75300"/>
            <a:ext cx="1512888" cy="10937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1905000" y="5589588"/>
            <a:ext cx="7092950" cy="1008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b="1" u="sng">
                <a:solidFill>
                  <a:srgbClr val="CC0000"/>
                </a:solidFill>
              </a:rPr>
              <a:t>Периодически консультируйтесь с врачами!</a:t>
            </a:r>
            <a:r>
              <a:rPr lang="ru-RU" sz="2200">
                <a:solidFill>
                  <a:srgbClr val="000000"/>
                </a:solidFill>
              </a:rPr>
              <a:t> </a:t>
            </a:r>
            <a:r>
              <a:rPr lang="ru-RU" sz="2200">
                <a:solidFill>
                  <a:srgbClr val="333399"/>
                </a:solidFill>
              </a:rPr>
              <a:t>Регулярно исследуйте состояние своего здоровья!</a:t>
            </a:r>
          </a:p>
        </p:txBody>
      </p:sp>
      <p:sp>
        <p:nvSpPr>
          <p:cNvPr id="251918" name="Text Box 14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НЕОБХОДИМО ДЕЙСТВОВАТЬ!!</a:t>
            </a:r>
            <a:r>
              <a:rPr lang="en-US" sz="2800" b="1">
                <a:solidFill>
                  <a:srgbClr val="FFFFFF"/>
                </a:solidFill>
              </a:rPr>
              <a:t>!</a:t>
            </a:r>
            <a:endParaRPr lang="ru-RU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ChangeArrowheads="1"/>
          </p:cNvSpPr>
          <p:nvPr/>
        </p:nvSpPr>
        <p:spPr bwMode="auto">
          <a:xfrm>
            <a:off x="4067175" y="2471738"/>
            <a:ext cx="5000625" cy="3090862"/>
          </a:xfrm>
          <a:prstGeom prst="roundRect">
            <a:avLst>
              <a:gd name="adj" fmla="val 1256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600" b="1">
                <a:solidFill>
                  <a:srgbClr val="000099"/>
                </a:solidFill>
              </a:rPr>
              <a:t>«ЕСЛИ НЕ БУДЕШЬ ЕСТЬ    ПИЩУ КАК ЛЕКАРСТВО, 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600" b="1">
                <a:solidFill>
                  <a:srgbClr val="000099"/>
                </a:solidFill>
              </a:rPr>
              <a:t>БУДЕШЬ ЕСТЬ ЛЕКАРСТВО КАК ПИЩУ…»</a:t>
            </a:r>
          </a:p>
          <a:p>
            <a:pPr algn="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600" b="1" i="1">
                <a:solidFill>
                  <a:srgbClr val="000099"/>
                </a:solidFill>
              </a:rPr>
              <a:t>Сократ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«ДА БУДЕТ ПИЩА ЛЕКАРСТВОМ ТВОИМ …»</a:t>
            </a:r>
          </a:p>
        </p:txBody>
      </p:sp>
      <p:pic>
        <p:nvPicPr>
          <p:cNvPr id="67590" name="Picture 6" descr="Картинка 359 из 293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49513"/>
            <a:ext cx="3962400" cy="311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084888" y="2060575"/>
            <a:ext cx="28797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240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3886200" y="2295525"/>
            <a:ext cx="5102225" cy="3876675"/>
          </a:xfrm>
          <a:prstGeom prst="roundRect">
            <a:avLst>
              <a:gd name="adj" fmla="val 1256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endParaRPr lang="en-US" sz="2800" b="1">
              <a:solidFill>
                <a:srgbClr val="000099"/>
              </a:solidFill>
            </a:endParaRP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000099"/>
                </a:solidFill>
              </a:rPr>
              <a:t>… ЗДОРОВОЕ ПИТАНИЕ ЗАВИСИТ ОТ ТОГО,                     </a:t>
            </a:r>
            <a:r>
              <a:rPr lang="ru-RU" sz="2800" b="1">
                <a:solidFill>
                  <a:srgbClr val="CC0000"/>
                </a:solidFill>
              </a:rPr>
              <a:t>КАК</a:t>
            </a:r>
            <a:r>
              <a:rPr lang="ru-RU" sz="2800" b="1">
                <a:solidFill>
                  <a:srgbClr val="000099"/>
                </a:solidFill>
              </a:rPr>
              <a:t> И </a:t>
            </a:r>
            <a:r>
              <a:rPr lang="ru-RU" sz="2800" b="1">
                <a:solidFill>
                  <a:srgbClr val="CC0000"/>
                </a:solidFill>
              </a:rPr>
              <a:t>В ЧЕМ</a:t>
            </a:r>
            <a:r>
              <a:rPr lang="ru-RU" sz="2800" b="1">
                <a:solidFill>
                  <a:srgbClr val="000099"/>
                </a:solidFill>
              </a:rPr>
              <a:t> МЫ ГОТОВИМ?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endParaRPr lang="ru-RU" sz="2800" b="1">
              <a:solidFill>
                <a:srgbClr val="FF0000"/>
              </a:solidFill>
            </a:endParaRP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3719513" cy="46482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ДУМАЛИ ЛИ ВЫ О ТОМ, ЧТО…</a:t>
            </a:r>
          </a:p>
        </p:txBody>
      </p:sp>
    </p:spTree>
    <p:extLst>
      <p:ext uri="{BB962C8B-B14F-4D97-AF65-F5344CB8AC3E}">
        <p14:creationId xmlns:p14="http://schemas.microsoft.com/office/powerpoint/2010/main" val="1204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962400" y="2239963"/>
            <a:ext cx="46482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>
                <a:solidFill>
                  <a:srgbClr val="CC0000"/>
                </a:solidFill>
              </a:rPr>
              <a:t>В ВОДЕ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77838" y="5715000"/>
            <a:ext cx="82089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МЫ ЕДИМ ОВОЩИ, ПРАКТИЧЕСКИ </a:t>
            </a:r>
            <a:r>
              <a:rPr lang="en-US" sz="2400" b="1">
                <a:solidFill>
                  <a:srgbClr val="CC0000"/>
                </a:solidFill>
              </a:rPr>
              <a:t>              </a:t>
            </a:r>
            <a:r>
              <a:rPr lang="ru-RU" sz="2400" b="1">
                <a:solidFill>
                  <a:srgbClr val="CC0000"/>
                </a:solidFill>
              </a:rPr>
              <a:t>ЛИШЕННЫЕ ПИТАТЕЛЬНОЙ ЦЕННОСТИ!</a:t>
            </a:r>
            <a:r>
              <a:rPr lang="ru-RU" sz="2800" b="1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4300538" y="3509963"/>
            <a:ext cx="4233862" cy="1511300"/>
          </a:xfrm>
          <a:prstGeom prst="roundRect">
            <a:avLst>
              <a:gd name="adj" fmla="val 1256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ВИТАМИНЫ И ПОЛЕЗНЫЕ ВЕЩЕСТВА ДОСТАЮТСЯ РАКОВИНЕ!</a:t>
            </a:r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65325"/>
            <a:ext cx="3173413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КАК МЫ ОБЫЧНО ВАРИМ ОВОЩИ?</a:t>
            </a:r>
          </a:p>
        </p:txBody>
      </p:sp>
    </p:spTree>
    <p:extLst>
      <p:ext uri="{BB962C8B-B14F-4D97-AF65-F5344CB8AC3E}">
        <p14:creationId xmlns:p14="http://schemas.microsoft.com/office/powerpoint/2010/main" val="6175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04800" y="2016125"/>
            <a:ext cx="623411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МОЖНО ЛИ ГОТОВИТЬ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ЗДОРОВУЮ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ОДНОВРЕМЕННО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ВКУСНУЮ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ПИЩУ?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04800" y="3311525"/>
            <a:ext cx="619283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МОЖНО ЛИ </a:t>
            </a: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ЭКОНОМИТЬ ВРЕМЯ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ПРИГОТОВЛЕНИИ ЗДОРОВОЙ ПИЩИ И УХОДЕ ЗА ПОСУДОЙ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04800" y="4968875"/>
            <a:ext cx="66611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МОЖНО ЛИ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ЭКОНОМИТЬ ДЕНЬГИ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ПРИ ПРИГОТОВЛЕНИИ КАЧЕСТВЕННОЙ ПИЩИ?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6408738" y="1249363"/>
            <a:ext cx="233997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5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0" y="1233488"/>
            <a:ext cx="9144000" cy="519112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А МОЖНО ПО-ДРУГОМУ?</a:t>
            </a:r>
          </a:p>
        </p:txBody>
      </p:sp>
    </p:spTree>
    <p:extLst>
      <p:ext uri="{BB962C8B-B14F-4D97-AF65-F5344CB8AC3E}">
        <p14:creationId xmlns:p14="http://schemas.microsoft.com/office/powerpoint/2010/main" val="21126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Какое физическое явление?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400" b="1" i="1" dirty="0">
                <a:solidFill>
                  <a:schemeClr val="tx2"/>
                </a:solidFill>
              </a:rPr>
              <a:t>Зимним днём расселись </a:t>
            </a:r>
            <a:r>
              <a:rPr lang="ru-RU" sz="4400" b="1" i="1" dirty="0" smtClean="0">
                <a:solidFill>
                  <a:schemeClr val="tx2"/>
                </a:solidFill>
              </a:rPr>
              <a:t>гости</a:t>
            </a:r>
          </a:p>
          <a:p>
            <a:pPr marL="0" indent="0">
              <a:buNone/>
            </a:pPr>
            <a:r>
              <a:rPr lang="ru-RU" sz="4400" b="1" i="1" dirty="0" smtClean="0">
                <a:solidFill>
                  <a:schemeClr val="tx2"/>
                </a:solidFill>
              </a:rPr>
              <a:t>Всюду </a:t>
            </a:r>
            <a:r>
              <a:rPr lang="ru-RU" sz="4400" b="1" i="1" dirty="0">
                <a:solidFill>
                  <a:schemeClr val="tx2"/>
                </a:solidFill>
              </a:rPr>
              <a:t>в комнате моей.</a:t>
            </a:r>
            <a:br>
              <a:rPr lang="ru-RU" sz="4400" b="1" i="1" dirty="0">
                <a:solidFill>
                  <a:schemeClr val="tx2"/>
                </a:solidFill>
              </a:rPr>
            </a:br>
            <a:r>
              <a:rPr lang="ru-RU" sz="4400" b="1" i="1" dirty="0">
                <a:solidFill>
                  <a:schemeClr val="tx2"/>
                </a:solidFill>
              </a:rPr>
              <a:t>Окна быстро запотели.</a:t>
            </a:r>
            <a:br>
              <a:rPr lang="ru-RU" sz="4400" b="1" i="1" dirty="0">
                <a:solidFill>
                  <a:schemeClr val="tx2"/>
                </a:solidFill>
              </a:rPr>
            </a:br>
            <a:r>
              <a:rPr lang="ru-RU" sz="4400" b="1" i="1" dirty="0">
                <a:solidFill>
                  <a:schemeClr val="tx2"/>
                </a:solidFill>
              </a:rPr>
              <a:t>Почему? Скажи скорей. </a:t>
            </a:r>
            <a:endParaRPr lang="ru-RU" sz="4400" b="1" dirty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53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49"/>
          <a:stretch>
            <a:fillRect/>
          </a:stretch>
        </p:blipFill>
        <p:spPr bwMode="auto">
          <a:xfrm>
            <a:off x="304800" y="2590800"/>
            <a:ext cx="4114800" cy="36877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4211638" y="5734050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0" y="6248400"/>
            <a:ext cx="9144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399FF"/>
                    </a:gs>
                    <a:gs pos="50000">
                      <a:srgbClr val="CBEBFF"/>
                    </a:gs>
                    <a:gs pos="100000">
                      <a:srgbClr val="33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18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ПРИНЕСИ ПОЛЬЗУ СВОЕМУ ЗДОРОВЬЮ!  </a:t>
            </a: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4645025" y="2362200"/>
            <a:ext cx="4270375" cy="38766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СОХРАНЯЮТСЯ</a:t>
            </a:r>
            <a:r>
              <a:rPr lang="ru-RU" sz="2400" b="1">
                <a:solidFill>
                  <a:srgbClr val="CC0000"/>
                </a:solidFill>
              </a:rPr>
              <a:t> </a:t>
            </a:r>
            <a:r>
              <a:rPr lang="ru-RU" sz="2200" b="1">
                <a:solidFill>
                  <a:srgbClr val="000099"/>
                </a:solidFill>
              </a:rPr>
              <a:t>ВИТАМИНЫ, ПРОТЕИНЫ,МИНЕРАЛЫ            И ПОЛЕЗНЫЕ СВОЙСТВА ПРОДУКТОВ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200" b="1">
                <a:solidFill>
                  <a:srgbClr val="000099"/>
                </a:solidFill>
              </a:rPr>
              <a:t>ПИЩА</a:t>
            </a:r>
            <a:r>
              <a:rPr lang="ru-RU" sz="2400" b="1">
                <a:solidFill>
                  <a:srgbClr val="000066"/>
                </a:solidFill>
              </a:rPr>
              <a:t> </a:t>
            </a:r>
            <a:r>
              <a:rPr lang="ru-RU" sz="2800" b="1">
                <a:solidFill>
                  <a:srgbClr val="CC0000"/>
                </a:solidFill>
              </a:rPr>
              <a:t>НЕ ТЕРЯЕТ</a:t>
            </a:r>
            <a:r>
              <a:rPr lang="ru-RU" sz="2400" b="1">
                <a:solidFill>
                  <a:srgbClr val="000066"/>
                </a:solidFill>
              </a:rPr>
              <a:t> </a:t>
            </a:r>
            <a:r>
              <a:rPr lang="ru-RU" sz="2200" b="1">
                <a:solidFill>
                  <a:srgbClr val="000099"/>
                </a:solidFill>
              </a:rPr>
              <a:t>СВОЕГО ПРИРОДНОГО АРОМАТА, ЦВЕТА И КОНСИСТЕНЦИИ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0" y="1752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399FF"/>
                    </a:gs>
                    <a:gs pos="50000">
                      <a:srgbClr val="CBEBFF"/>
                    </a:gs>
                    <a:gs pos="100000">
                      <a:srgbClr val="33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>
                <a:solidFill>
                  <a:srgbClr val="CC0000"/>
                </a:solidFill>
              </a:rPr>
              <a:t>БЕЗ ВОДЫ! 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КАК МЫ ГОТОВИМ С </a:t>
            </a:r>
            <a:r>
              <a:rPr lang="en-US" sz="2800" b="1">
                <a:solidFill>
                  <a:srgbClr val="FFFFFF"/>
                </a:solidFill>
              </a:rPr>
              <a:t>ZEPTER</a:t>
            </a:r>
            <a:r>
              <a:rPr lang="ru-RU" sz="2800" b="1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28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852863" cy="3135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4495800" y="2438400"/>
            <a:ext cx="4156075" cy="31019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ВЫ МОЖЕТЕ ГОТОВИТЬ БЛЮДА</a:t>
            </a:r>
            <a:r>
              <a:rPr lang="ru-RU" sz="2800" b="1">
                <a:solidFill>
                  <a:srgbClr val="000066"/>
                </a:solidFill>
              </a:rPr>
              <a:t> </a:t>
            </a:r>
            <a:r>
              <a:rPr lang="ru-RU" sz="2800" b="1">
                <a:solidFill>
                  <a:srgbClr val="CC0000"/>
                </a:solidFill>
              </a:rPr>
              <a:t>БЫСТРЕЕ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БЕЗ</a:t>
            </a:r>
            <a:r>
              <a:rPr lang="ru-RU" sz="2800" b="1">
                <a:solidFill>
                  <a:srgbClr val="000066"/>
                </a:solidFill>
              </a:rPr>
              <a:t> </a:t>
            </a:r>
            <a:r>
              <a:rPr lang="ru-RU" sz="2400" b="1">
                <a:solidFill>
                  <a:srgbClr val="000099"/>
                </a:solidFill>
              </a:rPr>
              <a:t>ЛИШНЕГО ЖИРА , КАЛОРИЙ И</a:t>
            </a:r>
            <a:r>
              <a:rPr lang="ru-RU" sz="2800" b="1">
                <a:solidFill>
                  <a:srgbClr val="000066"/>
                </a:solidFill>
              </a:rPr>
              <a:t> </a:t>
            </a:r>
            <a:r>
              <a:rPr lang="ru-RU" sz="2800" b="1">
                <a:solidFill>
                  <a:srgbClr val="CC0000"/>
                </a:solidFill>
              </a:rPr>
              <a:t>ХОЛЕСТЕРИНА 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0" y="5867400"/>
            <a:ext cx="9144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399FF"/>
                    </a:gs>
                    <a:gs pos="50000">
                      <a:srgbClr val="CBEBFF"/>
                    </a:gs>
                    <a:gs pos="100000">
                      <a:srgbClr val="33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 bIns="82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СБАЛАНСИРОВАННАЯ ДИЕТА </a:t>
            </a:r>
            <a:endParaRPr lang="en-US" sz="2400" b="1">
              <a:solidFill>
                <a:srgbClr val="CC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ИЗ ВКУСНЫХ, ПОЛЕЗНЫХ И КРАСИВЫХ БЛЮД!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КАК МЫ ГОТОВИМ С </a:t>
            </a:r>
            <a:r>
              <a:rPr lang="en-US" sz="2800" b="1">
                <a:solidFill>
                  <a:srgbClr val="FFFFFF"/>
                </a:solidFill>
              </a:rPr>
              <a:t>ZEPTER</a:t>
            </a:r>
            <a:r>
              <a:rPr lang="ru-RU" sz="2800" b="1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533400" y="175260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CC0000"/>
                </a:solidFill>
              </a:rPr>
              <a:t>БЕЗ ЖИРОВ!</a:t>
            </a:r>
          </a:p>
        </p:txBody>
      </p:sp>
    </p:spTree>
    <p:extLst>
      <p:ext uri="{BB962C8B-B14F-4D97-AF65-F5344CB8AC3E}">
        <p14:creationId xmlns:p14="http://schemas.microsoft.com/office/powerpoint/2010/main" val="4273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187450" y="2852738"/>
            <a:ext cx="69119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360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3284538" y="2287588"/>
            <a:ext cx="5707062" cy="3733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ЗА СЧЕТ</a:t>
            </a:r>
            <a:r>
              <a:rPr lang="ru-RU" sz="2400" b="1">
                <a:solidFill>
                  <a:srgbClr val="000066"/>
                </a:solidFill>
              </a:rPr>
              <a:t>                                    </a:t>
            </a:r>
            <a:r>
              <a:rPr lang="ru-RU" sz="2400" b="1">
                <a:solidFill>
                  <a:srgbClr val="CC0000"/>
                </a:solidFill>
              </a:rPr>
              <a:t>СОВЕРШЕННОГО МАТЕРИАЛА</a:t>
            </a:r>
            <a:r>
              <a:rPr lang="ru-RU">
                <a:solidFill>
                  <a:srgbClr val="CC0000"/>
                </a:solidFill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ЗА СЧЕТ                     УНИКАЛЬНОЙ</a:t>
            </a:r>
            <a:r>
              <a:rPr lang="ru-RU" sz="2400" b="1">
                <a:solidFill>
                  <a:srgbClr val="000066"/>
                </a:solidFill>
              </a:rPr>
              <a:t> </a:t>
            </a:r>
            <a:r>
              <a:rPr lang="ru-RU" sz="2400" b="1">
                <a:solidFill>
                  <a:srgbClr val="CC0000"/>
                </a:solidFill>
              </a:rPr>
              <a:t>ЗАПАТЕНТОВАННОЙ КОНСТРУКЦИИ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ЗА СЧЕТ</a:t>
            </a:r>
            <a:r>
              <a:rPr lang="ru-RU" sz="2400" b="1">
                <a:solidFill>
                  <a:srgbClr val="000066"/>
                </a:solidFill>
              </a:rPr>
              <a:t>                                </a:t>
            </a:r>
            <a:r>
              <a:rPr lang="ru-RU" sz="2400" b="1">
                <a:solidFill>
                  <a:srgbClr val="CC0000"/>
                </a:solidFill>
              </a:rPr>
              <a:t>КОМПЛЕКСНОЙ СИСТЕМЫ</a:t>
            </a:r>
            <a:r>
              <a:rPr lang="ru-RU" sz="2400" b="1">
                <a:solidFill>
                  <a:srgbClr val="000066"/>
                </a:solidFill>
              </a:rPr>
              <a:t> </a:t>
            </a:r>
          </a:p>
        </p:txBody>
      </p:sp>
      <p:pic>
        <p:nvPicPr>
          <p:cNvPr id="88069" name="Picture 5" descr="!cid_6C379AB3-5D46-4435-A327-C029874FA0DA@local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r="12582"/>
          <a:stretch>
            <a:fillRect/>
          </a:stretch>
        </p:blipFill>
        <p:spPr bwMode="auto">
          <a:xfrm>
            <a:off x="457200" y="2057400"/>
            <a:ext cx="2895600" cy="46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КАК ЭТО ВОЗМОЖНО?</a:t>
            </a:r>
          </a:p>
        </p:txBody>
      </p:sp>
    </p:spTree>
    <p:extLst>
      <p:ext uri="{BB962C8B-B14F-4D97-AF65-F5344CB8AC3E}">
        <p14:creationId xmlns:p14="http://schemas.microsoft.com/office/powerpoint/2010/main" val="11067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716338"/>
            <a:ext cx="3349625" cy="237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5003800" y="2349500"/>
            <a:ext cx="41402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18800" bIns="154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763713" y="2708275"/>
            <a:ext cx="59769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240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34004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CC0000"/>
                </a:solidFill>
              </a:rPr>
              <a:t>НЕРЖАВЕЮЩАЯ СТАЛЬ</a:t>
            </a:r>
            <a:r>
              <a:rPr lang="en-US" sz="2800" b="1">
                <a:solidFill>
                  <a:srgbClr val="CC0000"/>
                </a:solidFill>
              </a:rPr>
              <a:t>                      CR/NI 18/10</a:t>
            </a:r>
            <a:endParaRPr lang="ru-RU" sz="28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auto">
          <a:xfrm>
            <a:off x="3567113" y="1528763"/>
            <a:ext cx="5272087" cy="52530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окисляется, не ржавеет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теряет своего цвета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пористый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вступает в химические реакции с продуктами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изменяет вкусовых качеств продуктов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теряет блеска, не темнеет 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равномерно передает тепло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легко моется 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долговечен 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СОВЕРШЕННЫЙ МАТЕРИАЛ</a:t>
            </a:r>
          </a:p>
        </p:txBody>
      </p:sp>
    </p:spTree>
    <p:extLst>
      <p:ext uri="{BB962C8B-B14F-4D97-AF65-F5344CB8AC3E}">
        <p14:creationId xmlns:p14="http://schemas.microsoft.com/office/powerpoint/2010/main" val="1490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589213"/>
            <a:ext cx="3743325" cy="32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42875" y="1752600"/>
            <a:ext cx="8893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ТЕРМОАККУМУЛИРУЮЩЕЕ ДНО 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0" y="5715000"/>
            <a:ext cx="9144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ВЫ ОТКЛЮЧИЛИ ПЛИТУ,                                                                           А ПИЩА ПРОДОЛЖАЕТ ГОТОВИТЬСЯ! </a:t>
            </a:r>
          </a:p>
        </p:txBody>
      </p:sp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3794125" y="2414588"/>
            <a:ext cx="5121275" cy="3300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74638" indent="-2746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>
                <a:solidFill>
                  <a:srgbClr val="000099"/>
                </a:solidFill>
              </a:rPr>
              <a:t>ОБЕСПЕЧИВАЕТ ВЫСОКУЮ</a:t>
            </a:r>
            <a:r>
              <a:rPr lang="ru-RU" sz="2200" b="1">
                <a:solidFill>
                  <a:srgbClr val="000099"/>
                </a:solidFill>
              </a:rPr>
              <a:t> </a:t>
            </a:r>
            <a:r>
              <a:rPr lang="ru-RU" sz="2200" b="1">
                <a:solidFill>
                  <a:srgbClr val="CC0000"/>
                </a:solidFill>
              </a:rPr>
              <a:t>ТЕПЛОПРОВОДНОСТЬ</a:t>
            </a:r>
          </a:p>
          <a:p>
            <a:pPr marL="274638" indent="-2746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>
                <a:solidFill>
                  <a:srgbClr val="000099"/>
                </a:solidFill>
              </a:rPr>
              <a:t>ВЫДЕРЖИВАЕТ ВЫСОКУЮ ТЕМПЕРАТУРУ</a:t>
            </a:r>
            <a:r>
              <a:rPr lang="ru-RU" sz="2200" b="1">
                <a:solidFill>
                  <a:srgbClr val="000099"/>
                </a:solidFill>
              </a:rPr>
              <a:t> </a:t>
            </a:r>
            <a:r>
              <a:rPr lang="ru-RU" sz="2200" b="1">
                <a:solidFill>
                  <a:srgbClr val="CC0000"/>
                </a:solidFill>
              </a:rPr>
              <a:t>БЕЗ ДЕФОРМАЦИИ</a:t>
            </a:r>
          </a:p>
          <a:p>
            <a:pPr marL="274638" indent="-2746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>
                <a:solidFill>
                  <a:srgbClr val="000099"/>
                </a:solidFill>
              </a:rPr>
              <a:t>БЫСТРО НАБИРАЕТ, РАВНОМЕРНО </a:t>
            </a:r>
            <a:r>
              <a:rPr lang="ru-RU" sz="2000" b="1">
                <a:solidFill>
                  <a:srgbClr val="CC0000"/>
                </a:solidFill>
              </a:rPr>
              <a:t>РАСПРЕДЕЛЯЕТ, МЕДЛЕННО ОТДАЕТ</a:t>
            </a:r>
            <a:r>
              <a:rPr lang="ru-RU" sz="2200" b="1">
                <a:solidFill>
                  <a:srgbClr val="000099"/>
                </a:solidFill>
              </a:rPr>
              <a:t> </a:t>
            </a:r>
            <a:r>
              <a:rPr lang="ru-RU" sz="2200" b="1">
                <a:solidFill>
                  <a:srgbClr val="CC0000"/>
                </a:solidFill>
              </a:rPr>
              <a:t>ТЕПЛО 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ЗАПАТЕНТОВАННАЯ КОНСТРУКЦИЯ</a:t>
            </a:r>
          </a:p>
        </p:txBody>
      </p:sp>
    </p:spTree>
    <p:extLst>
      <p:ext uri="{BB962C8B-B14F-4D97-AF65-F5344CB8AC3E}">
        <p14:creationId xmlns:p14="http://schemas.microsoft.com/office/powerpoint/2010/main" val="32888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28600" y="5638800"/>
            <a:ext cx="8713788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ОСВОБОДИТЕ ВРЕМЯ ДЛЯ СВОЕЙ СЕМЬИ,            ВАШИ БЛИЗКИЕ ДОСТОЙНЫ ВАШЕГО ВНИМАНИЯ!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534988" y="1752600"/>
            <a:ext cx="7999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ТЕРМОКОНТРОЛЛЕР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427538" y="4221163"/>
            <a:ext cx="37449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240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3752850" y="2519363"/>
            <a:ext cx="5373688" cy="29511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74638" indent="-2746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>
                <a:solidFill>
                  <a:srgbClr val="000099"/>
                </a:solidFill>
              </a:rPr>
              <a:t>ОБЕСПЕЧИВАЕТ</a:t>
            </a:r>
            <a:r>
              <a:rPr lang="ru-RU" sz="2600" b="1">
                <a:solidFill>
                  <a:srgbClr val="000066"/>
                </a:solidFill>
              </a:rPr>
              <a:t> </a:t>
            </a:r>
            <a:r>
              <a:rPr lang="ru-RU" sz="2200" b="1">
                <a:solidFill>
                  <a:srgbClr val="CC0000"/>
                </a:solidFill>
              </a:rPr>
              <a:t>КОНТРОЛЬ ТЕМПЕРАТУРЫ</a:t>
            </a:r>
            <a:r>
              <a:rPr lang="ru-RU" sz="2600" b="1">
                <a:solidFill>
                  <a:srgbClr val="000066"/>
                </a:solidFill>
              </a:rPr>
              <a:t> </a:t>
            </a:r>
            <a:r>
              <a:rPr lang="ru-RU" sz="2000" b="1">
                <a:solidFill>
                  <a:srgbClr val="000099"/>
                </a:solidFill>
              </a:rPr>
              <a:t>В</a:t>
            </a:r>
            <a:r>
              <a:rPr lang="ru-RU" sz="2600" b="1">
                <a:solidFill>
                  <a:srgbClr val="000099"/>
                </a:solidFill>
              </a:rPr>
              <a:t> процессе приготовления</a:t>
            </a:r>
          </a:p>
          <a:p>
            <a:pPr marL="274638" indent="-2746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 b="1">
                <a:solidFill>
                  <a:srgbClr val="000099"/>
                </a:solidFill>
              </a:rPr>
              <a:t>позволяет</a:t>
            </a:r>
            <a:r>
              <a:rPr lang="ru-RU" sz="2600" b="1">
                <a:solidFill>
                  <a:srgbClr val="000066"/>
                </a:solidFill>
              </a:rPr>
              <a:t> </a:t>
            </a:r>
            <a:r>
              <a:rPr lang="ru-RU" sz="2200" b="1">
                <a:solidFill>
                  <a:srgbClr val="CC0000"/>
                </a:solidFill>
              </a:rPr>
              <a:t>СЛЕДИТЬ ЗА ПРОЦЕССОМ ПРИГОТОВЛЕНИЯ</a:t>
            </a:r>
            <a:r>
              <a:rPr lang="ru-RU" sz="2600" b="1">
                <a:solidFill>
                  <a:srgbClr val="000099"/>
                </a:solidFill>
              </a:rPr>
              <a:t>,          не поднимая крышки</a:t>
            </a:r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38400"/>
            <a:ext cx="32575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ЗАПАТЕНТОВАННАЯ КОНСТРУКЦИЯ</a:t>
            </a:r>
          </a:p>
        </p:txBody>
      </p:sp>
    </p:spTree>
    <p:extLst>
      <p:ext uri="{BB962C8B-B14F-4D97-AF65-F5344CB8AC3E}">
        <p14:creationId xmlns:p14="http://schemas.microsoft.com/office/powerpoint/2010/main" val="39533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95288" y="6245225"/>
            <a:ext cx="874871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ВАША СЕМЬЯ ВСЕГДА В БЕЗОПАСНОСТИ!</a:t>
            </a:r>
            <a:endParaRPr lang="ru-RU" sz="24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905000" y="1766888"/>
            <a:ext cx="5507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РУЧКИ ПОСУДЫ И КРЫШКИ</a:t>
            </a:r>
            <a:r>
              <a:rPr lang="ru-RU" sz="2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</a:t>
            </a:r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3419475" y="2166938"/>
            <a:ext cx="5191125" cy="42195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49263" indent="-266700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300" b="1">
                <a:solidFill>
                  <a:srgbClr val="000099"/>
                </a:solidFill>
              </a:rPr>
              <a:t>КОНСТРУКЦИЯ РУЧКИ ПОЗВОЛЯЕТ ФИКСИРОВАТЬ КРЫШКУ НА КАСТРЮЛЕ.</a:t>
            </a:r>
          </a:p>
          <a:p>
            <a:pPr marL="449263" indent="-266700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endParaRPr lang="ru-RU" sz="1000" b="1">
              <a:solidFill>
                <a:srgbClr val="000099"/>
              </a:solidFill>
            </a:endParaRPr>
          </a:p>
          <a:p>
            <a:pPr marL="449263" indent="-26670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ru-RU" sz="2300" b="1">
                <a:solidFill>
                  <a:srgbClr val="CC0000"/>
                </a:solidFill>
              </a:rPr>
              <a:t>РУЧКИ</a:t>
            </a:r>
            <a:r>
              <a:rPr lang="ru-RU" sz="2300" b="1">
                <a:solidFill>
                  <a:srgbClr val="000099"/>
                </a:solidFill>
              </a:rPr>
              <a:t> ПОСУДЫ </a:t>
            </a:r>
            <a:r>
              <a:rPr lang="en-US" sz="2300" b="1">
                <a:solidFill>
                  <a:srgbClr val="000099"/>
                </a:solidFill>
              </a:rPr>
              <a:t>ZEPTER</a:t>
            </a:r>
            <a:r>
              <a:rPr lang="ru-RU" sz="2300" b="1">
                <a:solidFill>
                  <a:srgbClr val="000099"/>
                </a:solidFill>
              </a:rPr>
              <a:t> И РУЧКА КРЫШКИ                              </a:t>
            </a:r>
            <a:r>
              <a:rPr lang="ru-RU" sz="2300" b="1">
                <a:solidFill>
                  <a:srgbClr val="CC0000"/>
                </a:solidFill>
              </a:rPr>
              <a:t>НЕ НАГРЕВАЮТСЯ!</a:t>
            </a:r>
            <a:r>
              <a:rPr lang="ru-RU" sz="2300" b="1">
                <a:solidFill>
                  <a:srgbClr val="FF0000"/>
                </a:solidFill>
              </a:rPr>
              <a:t>          </a:t>
            </a:r>
          </a:p>
          <a:p>
            <a:pPr marL="449263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ru-RU" sz="1200" b="1">
              <a:solidFill>
                <a:srgbClr val="000099"/>
              </a:solidFill>
            </a:endParaRPr>
          </a:p>
          <a:p>
            <a:pPr marL="449263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300" b="1">
                <a:solidFill>
                  <a:srgbClr val="000099"/>
                </a:solidFill>
              </a:rPr>
              <a:t>    </a:t>
            </a:r>
            <a:r>
              <a:rPr lang="ru-RU" sz="2300" b="1">
                <a:solidFill>
                  <a:srgbClr val="000099"/>
                </a:solidFill>
              </a:rPr>
              <a:t>ВЫ НИКОГДА НЕ ОБОЖЖЕТЕ РУКИ!</a:t>
            </a:r>
            <a:r>
              <a:rPr lang="ru-RU" sz="2300">
                <a:solidFill>
                  <a:srgbClr val="000000"/>
                </a:solidFill>
              </a:rPr>
              <a:t> </a:t>
            </a:r>
            <a:endParaRPr lang="ru-RU" sz="2300" b="1">
              <a:solidFill>
                <a:srgbClr val="000099"/>
              </a:solidFill>
            </a:endParaRP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ЗАПАТЕНТОВАННАЯ КОНСТРУКЦИЯ</a:t>
            </a:r>
          </a:p>
        </p:txBody>
      </p:sp>
      <p:pic>
        <p:nvPicPr>
          <p:cNvPr id="9320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537075"/>
            <a:ext cx="1774825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2286000"/>
            <a:ext cx="21113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6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11363"/>
            <a:ext cx="5562600" cy="477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ЗАПАТЕНТОВАННАЯ КОНСТРУКЦИЯ</a:t>
            </a:r>
          </a:p>
        </p:txBody>
      </p:sp>
    </p:spTree>
    <p:extLst>
      <p:ext uri="{BB962C8B-B14F-4D97-AF65-F5344CB8AC3E}">
        <p14:creationId xmlns:p14="http://schemas.microsoft.com/office/powerpoint/2010/main" val="7039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0" y="5273675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18800" rIns="18000" bIns="154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НА ГАЗОВОЙ ИЛИ ЭЛЕКТРИЧЕСКОЙ ПЛИТЕ,                                                           НА ТВЕРДОМ ТОПЛИВЕ ИЛИ НА ИНДУКЦИОННОЙ ПЛИТЕ – ВАМ ВЫБИРАТЬ</a:t>
            </a:r>
            <a:r>
              <a:rPr lang="ru-RU" sz="2800" b="1">
                <a:solidFill>
                  <a:srgbClr val="CC0000"/>
                </a:solidFill>
              </a:rPr>
              <a:t>!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3962400" y="2355850"/>
            <a:ext cx="4953000" cy="25209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ПОСУДА </a:t>
            </a:r>
            <a:r>
              <a:rPr lang="en-US" sz="2400" b="1">
                <a:solidFill>
                  <a:srgbClr val="000099"/>
                </a:solidFill>
              </a:rPr>
              <a:t>ZEPTER </a:t>
            </a:r>
            <a:r>
              <a:rPr lang="ru-RU" sz="2400" b="1">
                <a:solidFill>
                  <a:srgbClr val="000099"/>
                </a:solidFill>
              </a:rPr>
              <a:t>ПОДХОДИТ       ДЛЯ ВСЕХ ВИДОВ         ИСТОЧНИКОВ НАГРЕВА, 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В ТОМ ЧИСЛЕ ДЛЯ 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ИНДУКЦИОННЫХ ПЛИТ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ЗАПАТЕНТОВАННАЯ КОНСТРУКЦИЯ</a:t>
            </a:r>
          </a:p>
        </p:txBody>
      </p:sp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7075"/>
            <a:ext cx="3429000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3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0856" y="1124744"/>
            <a:ext cx="7128792" cy="4176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0099"/>
                </a:solidFill>
              </a:rPr>
              <a:t>ВЫВОД:</a:t>
            </a:r>
            <a:endParaRPr lang="ru-RU" sz="9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5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СФОРМУЛИРУЙТЕ ВОПРОСЫ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9" y="1491876"/>
            <a:ext cx="8072419" cy="40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6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561975" y="5776913"/>
            <a:ext cx="83534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УНИКАЛЬНЫЙ СПОСОБ ПРИГОТОВЛЕНИЯ ЗДОРОВОЙ ПИЩИ!</a:t>
            </a:r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3" b="3004"/>
          <a:stretch>
            <a:fillRect/>
          </a:stretch>
        </p:blipFill>
        <p:spPr bwMode="auto">
          <a:xfrm>
            <a:off x="762000" y="1676400"/>
            <a:ext cx="8001000" cy="41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КОМПЛЕКСНАЯ СИСТЕМА </a:t>
            </a:r>
            <a:r>
              <a:rPr lang="en-US" sz="2800" b="1">
                <a:solidFill>
                  <a:srgbClr val="FFFFFF"/>
                </a:solidFill>
              </a:rPr>
              <a:t>ZEPTER</a:t>
            </a:r>
            <a:endParaRPr lang="ru-RU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СЕРВИРОВКА СТОЛА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7367"/>
            <a:ext cx="7056784" cy="470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7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СЕРВИРОВКА СТОЛА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7" y="1844824"/>
            <a:ext cx="7787425" cy="445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4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00B050"/>
                </a:solidFill>
              </a:rPr>
              <a:t>ПРАВИЛА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B050"/>
                </a:solidFill>
              </a:rPr>
              <a:t> ПОВЕДЕНИЯ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B050"/>
                </a:solidFill>
              </a:rPr>
              <a:t> ЗА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B050"/>
                </a:solidFill>
              </a:rPr>
              <a:t> СТОЛОМ</a:t>
            </a:r>
            <a:endParaRPr lang="ru-RU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ПРИЯТНОГО 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АППЕТИТА!!!</a:t>
            </a:r>
            <a:endParaRPr lang="ru-RU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СПАСИБО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 ЗА ВНИМАНИЕ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РЕШАЕМ КАЧЕСТВЕННЫЕ ЗАДАЧИ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Задача 1.  </a:t>
            </a:r>
            <a:r>
              <a:rPr lang="ru-RU" dirty="0" smtClean="0"/>
              <a:t>Почему грязный снег в солнечную погоду тает быстрее, чем  чистый?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2. </a:t>
            </a:r>
            <a:r>
              <a:rPr lang="ru-RU" dirty="0" smtClean="0"/>
              <a:t>За ночь поверхность воды в озере покрылась льдом. При замерзании воды теплота отдавалась атмосферному воздуху или получалась от него?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3. </a:t>
            </a:r>
            <a:r>
              <a:rPr lang="ru-RU" dirty="0" smtClean="0"/>
              <a:t>Днём слой льда на поверхности озера растаял. При таянии льда теплота отдавалась воздуху или получалась от него?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4. </a:t>
            </a:r>
            <a:r>
              <a:rPr lang="ru-RU" dirty="0" smtClean="0"/>
              <a:t>Какие почвы лучше прогреваются солнечными лучами: черноземные или подзолистые, имеющие более светлую окраску?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5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25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5.  </a:t>
            </a:r>
            <a:r>
              <a:rPr lang="ru-RU" dirty="0" smtClean="0"/>
              <a:t>Жидкости и газы нагревают снизу.  Почему это не обязательно для твердого тела?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6. </a:t>
            </a:r>
            <a:r>
              <a:rPr lang="ru-RU" dirty="0" smtClean="0"/>
              <a:t>Прежде чем налить в стакан кипяток, в него опускают чайную ложку. Объясните для чего это делают?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Задача7 . </a:t>
            </a:r>
            <a:r>
              <a:rPr lang="ru-RU" dirty="0" smtClean="0"/>
              <a:t>Две кружки обладают одинаковой вместимостью. Одна кружка изготовлена из алюминия, другая из фарфора.  Какая из кружек быстрее нагреется, если налить в неё жидкость?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8. </a:t>
            </a:r>
            <a:r>
              <a:rPr lang="ru-RU" dirty="0" smtClean="0"/>
              <a:t>Почему в холодной комнате прежде всего мерзнут ноги?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4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2363</Words>
  <Application>Microsoft Office PowerPoint</Application>
  <PresentationFormat>Экран (4:3)</PresentationFormat>
  <Paragraphs>360</Paragraphs>
  <Slides>75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75</vt:i4>
      </vt:variant>
    </vt:vector>
  </HeadingPairs>
  <TitlesOfParts>
    <vt:vector size="78" baseType="lpstr">
      <vt:lpstr>Тема Office</vt:lpstr>
      <vt:lpstr>Оформление по умолчанию</vt:lpstr>
      <vt:lpstr>1_Тема Office</vt:lpstr>
      <vt:lpstr>Какие физические явления на кухне вы знаете?</vt:lpstr>
      <vt:lpstr>СТИХОТВОРЕНИЕ</vt:lpstr>
      <vt:lpstr>ВКУСНЫЙ УРОК</vt:lpstr>
      <vt:lpstr>ТЕПЛОВЫЕ ЯВЛЕНИЯ В ХУДОЖЕСТВЕННЫХ ПРОИЗВЕДЕНИЯХ</vt:lpstr>
      <vt:lpstr>НАЙДИТЕ ОШИБКУ</vt:lpstr>
      <vt:lpstr>Какое физическое явление?</vt:lpstr>
      <vt:lpstr>СФОРМУЛИРУЙТЕ ВОПРОСЫ</vt:lpstr>
      <vt:lpstr>РЕШАЕМ КАЧЕСТВЕННЫЕ ЗАДАЧИ</vt:lpstr>
      <vt:lpstr>Презентация PowerPoint</vt:lpstr>
      <vt:lpstr>Презентация PowerPoint</vt:lpstr>
      <vt:lpstr>РЕШАЕМ КОЛИЧЕСТВЕННЫЕ 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СЕРВИРОВКА СТОЛА</vt:lpstr>
      <vt:lpstr>СЕРВИРОВКА СТОЛА</vt:lpstr>
      <vt:lpstr>Презентация PowerPoint</vt:lpstr>
      <vt:lpstr>Презентация PowerPoint</vt:lpstr>
      <vt:lpstr>Презентация PowerPoint</vt:lpstr>
      <vt:lpstr>ВКУСНЫЙ УРОК</vt:lpstr>
      <vt:lpstr>СТИХОТВОРЕНИЕ</vt:lpstr>
      <vt:lpstr>ПОВТОРЯЕМ ФИЗИКУ</vt:lpstr>
      <vt:lpstr>ПОВТОРЯЕМ ФИЗИКУ</vt:lpstr>
      <vt:lpstr>ТЕПЛОВЫЕ ЯВЛЕНИЯ В ХУДОЖЕСТВЕННЫХ ПРОИЗВЕДЕНИЯХ</vt:lpstr>
      <vt:lpstr>НАЙДИТЕ ОШИБКУ</vt:lpstr>
      <vt:lpstr>Какое физическое явление?</vt:lpstr>
      <vt:lpstr>СФОРМУЛИРУЙТЕ ВОПРОСЫ</vt:lpstr>
      <vt:lpstr>РЕШАЕМ КАЧЕСТВЕННЫЕ ЗАДАЧИ</vt:lpstr>
      <vt:lpstr>Презентация PowerPoint</vt:lpstr>
      <vt:lpstr>Презентация PowerPoint</vt:lpstr>
      <vt:lpstr>РЕШАЕМ КОЛИЧЕСТВЕННЫЕ 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СЕРВИРОВКА СТОЛА</vt:lpstr>
      <vt:lpstr>СЕРВИРОВКА СТОЛА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30</cp:revision>
  <dcterms:created xsi:type="dcterms:W3CDTF">2013-01-28T02:22:10Z</dcterms:created>
  <dcterms:modified xsi:type="dcterms:W3CDTF">2013-03-26T04:54:40Z</dcterms:modified>
</cp:coreProperties>
</file>